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2" r:id="rId5"/>
    <p:sldId id="264" r:id="rId6"/>
    <p:sldId id="265" r:id="rId7"/>
    <p:sldId id="266" r:id="rId8"/>
    <p:sldId id="276" r:id="rId9"/>
    <p:sldId id="267" r:id="rId10"/>
    <p:sldId id="268" r:id="rId11"/>
    <p:sldId id="263" r:id="rId12"/>
    <p:sldId id="25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394"/>
    <a:srgbClr val="00A985"/>
    <a:srgbClr val="5C9022"/>
    <a:srgbClr val="00AA86"/>
    <a:srgbClr val="EBF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66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05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6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97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80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71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8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40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36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4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41CB-6761-4B73-8F6C-B8F38978280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3B484-FCF0-4F51-B04B-57E595F11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08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1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" y="888970"/>
            <a:ext cx="3056710" cy="17932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81" y="804887"/>
            <a:ext cx="2484192" cy="16335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158" t="17942" r="3563" b="7635"/>
          <a:stretch/>
        </p:blipFill>
        <p:spPr>
          <a:xfrm>
            <a:off x="1793829" y="2976972"/>
            <a:ext cx="8789448" cy="31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3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0893" t="15835" r="9258" b="13824"/>
          <a:stretch/>
        </p:blipFill>
        <p:spPr>
          <a:xfrm>
            <a:off x="4920343" y="1306286"/>
            <a:ext cx="2159726" cy="434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9"/>
            <a:ext cx="12192000" cy="6845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266"/>
            <a:ext cx="5853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Étape 6 : Accès au crédit bancaire</a:t>
            </a:r>
          </a:p>
          <a:p>
            <a:endParaRPr lang="fr-FR" sz="3200" b="1" dirty="0"/>
          </a:p>
          <a:p>
            <a:endParaRPr lang="fr-FR" sz="32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035736" y="2004039"/>
            <a:ext cx="1866478" cy="422787"/>
          </a:xfrm>
          <a:prstGeom prst="roundRect">
            <a:avLst/>
          </a:prstGeom>
          <a:solidFill>
            <a:srgbClr val="1EB394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PFDinTextArabic-Medium" panose="02000506020000020004" pitchFamily="2" charset="-78"/>
                <a:cs typeface="PFDinTextArabic-Medium" panose="02000506020000020004" pitchFamily="2" charset="-78"/>
              </a:rPr>
              <a:t>Suivi du statut de la demande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3079" y="1527659"/>
            <a:ext cx="811791" cy="4763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64145" y="1172974"/>
            <a:ext cx="4081992" cy="4524315"/>
          </a:xfrm>
          <a:prstGeom prst="rect">
            <a:avLst/>
          </a:prstGeom>
          <a:solidFill>
            <a:srgbClr val="00A985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/>
              <a:t>Module dédié pour les crédits agricoles :</a:t>
            </a:r>
          </a:p>
          <a:p>
            <a:r>
              <a:rPr lang="fr-FR" sz="2400" dirty="0"/>
              <a:t>Simulateur de crédit :</a:t>
            </a:r>
          </a:p>
          <a:p>
            <a:r>
              <a:rPr lang="fr-FR" sz="2400" dirty="0"/>
              <a:t>Montant requis.</a:t>
            </a:r>
          </a:p>
          <a:p>
            <a:r>
              <a:rPr lang="fr-FR" sz="2400" dirty="0"/>
              <a:t>Durée de remboursement.</a:t>
            </a:r>
          </a:p>
          <a:p>
            <a:r>
              <a:rPr lang="fr-FR" sz="2400" dirty="0"/>
              <a:t>Taux d'intérêt applicable.</a:t>
            </a:r>
          </a:p>
          <a:p>
            <a:r>
              <a:rPr lang="fr-FR" sz="2400" dirty="0"/>
              <a:t>Envoi direct d’une demande :</a:t>
            </a:r>
          </a:p>
          <a:p>
            <a:r>
              <a:rPr lang="fr-FR" sz="2400" dirty="0"/>
              <a:t>Documents requis (facilement téléchargeables via </a:t>
            </a:r>
            <a:r>
              <a:rPr lang="fr-FR" sz="2400" dirty="0" err="1"/>
              <a:t>l’app</a:t>
            </a:r>
            <a:r>
              <a:rPr lang="fr-FR" sz="2400" dirty="0"/>
              <a:t>).</a:t>
            </a:r>
          </a:p>
          <a:p>
            <a:r>
              <a:rPr lang="fr-FR" sz="2400" dirty="0"/>
              <a:t>Coordonnées de l’agence BNA la plus proche.</a:t>
            </a:r>
          </a:p>
          <a:p>
            <a:r>
              <a:rPr lang="fr-FR" sz="2400" dirty="0"/>
              <a:t>Suivi du statut de la demande.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0340" y="2524455"/>
            <a:ext cx="2097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Coordonnées de l’agence BNA la plus proche.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20340" y="3505610"/>
            <a:ext cx="2097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Adresse : 8170 RUE KHEIREDDINE PACHA, Bou Salem</a:t>
            </a:r>
          </a:p>
          <a:p>
            <a:r>
              <a:rPr lang="fr-FR" sz="1100" dirty="0"/>
              <a:t>Horaires : Ouvre à 08:00</a:t>
            </a:r>
          </a:p>
          <a:p>
            <a:r>
              <a:rPr lang="fr-FR" sz="1100" dirty="0"/>
              <a:t>Téléphone : 78 639 471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339" y="4375787"/>
            <a:ext cx="1417733" cy="10151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20341" y="3178371"/>
            <a:ext cx="2097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1200" b="1" dirty="0">
                <a:solidFill>
                  <a:srgbClr val="202124"/>
                </a:solidFill>
                <a:latin typeface="Google Sans"/>
              </a:rPr>
              <a:t>BNA </a:t>
            </a:r>
            <a:r>
              <a:rPr lang="fr-FR" sz="1200" b="1" dirty="0" err="1">
                <a:solidFill>
                  <a:srgbClr val="202124"/>
                </a:solidFill>
                <a:latin typeface="Google Sans"/>
              </a:rPr>
              <a:t>Bousalem</a:t>
            </a:r>
            <a:endParaRPr lang="fr-FR" sz="1200" b="1" i="0" dirty="0">
              <a:solidFill>
                <a:srgbClr val="202124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26090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8" y="1459961"/>
            <a:ext cx="10058400" cy="37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9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158" t="17942" r="3563" b="7635"/>
          <a:stretch/>
        </p:blipFill>
        <p:spPr>
          <a:xfrm>
            <a:off x="349747" y="1202346"/>
            <a:ext cx="11382103" cy="41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7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" y="1142681"/>
            <a:ext cx="12136544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7" y="1571366"/>
            <a:ext cx="10964805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561839"/>
            <a:ext cx="12069859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5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51" y="28100"/>
            <a:ext cx="9116697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22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837" y="32863"/>
            <a:ext cx="7354326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5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80" y="294837"/>
            <a:ext cx="6201640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91" y="404894"/>
            <a:ext cx="8647612" cy="613524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5207" y="144082"/>
            <a:ext cx="1802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1. Écran d'accueil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68686" y="1384663"/>
            <a:ext cx="1689463" cy="2438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8" t="17942" r="3563" b="7635"/>
          <a:stretch/>
        </p:blipFill>
        <p:spPr>
          <a:xfrm>
            <a:off x="5668241" y="3074127"/>
            <a:ext cx="890352" cy="32221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16" y="307412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3011641" y="550414"/>
            <a:ext cx="2769832" cy="5708343"/>
            <a:chOff x="612561" y="550414"/>
            <a:chExt cx="2769832" cy="570834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9" t="8285" r="29892" b="8478"/>
            <a:stretch/>
          </p:blipFill>
          <p:spPr>
            <a:xfrm>
              <a:off x="612561" y="550414"/>
              <a:ext cx="2769832" cy="5708343"/>
            </a:xfrm>
            <a:prstGeom prst="rect">
              <a:avLst/>
            </a:prstGeom>
          </p:spPr>
        </p:pic>
        <p:sp>
          <p:nvSpPr>
            <p:cNvPr id="3" name="Rectangle à coins arrondis 2"/>
            <p:cNvSpPr/>
            <p:nvPr/>
          </p:nvSpPr>
          <p:spPr>
            <a:xfrm>
              <a:off x="714526" y="597559"/>
              <a:ext cx="2612572" cy="5608320"/>
            </a:xfrm>
            <a:prstGeom prst="roundRect">
              <a:avLst/>
            </a:prstGeom>
            <a:solidFill>
              <a:schemeClr val="accent6">
                <a:alpha val="1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75" y="1795891"/>
            <a:ext cx="1479233" cy="422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76" y="2464278"/>
            <a:ext cx="1479232" cy="3917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3F6F7"/>
              </a:clrFrom>
              <a:clrTo>
                <a:srgbClr val="F3F6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060" y="2967656"/>
            <a:ext cx="2289662" cy="22119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35448" y="2967656"/>
            <a:ext cx="322217" cy="293098"/>
          </a:xfrm>
          <a:prstGeom prst="rect">
            <a:avLst/>
          </a:prstGeom>
          <a:solidFill>
            <a:srgbClr val="EBF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797572" y="550414"/>
            <a:ext cx="2769832" cy="5708343"/>
            <a:chOff x="612561" y="550414"/>
            <a:chExt cx="2769832" cy="570834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9" t="8285" r="29892" b="8478"/>
            <a:stretch/>
          </p:blipFill>
          <p:spPr>
            <a:xfrm>
              <a:off x="612561" y="550414"/>
              <a:ext cx="2769832" cy="5708343"/>
            </a:xfrm>
            <a:prstGeom prst="rect">
              <a:avLst/>
            </a:prstGeom>
          </p:spPr>
        </p:pic>
        <p:sp>
          <p:nvSpPr>
            <p:cNvPr id="14" name="Rectangle à coins arrondis 13"/>
            <p:cNvSpPr/>
            <p:nvPr/>
          </p:nvSpPr>
          <p:spPr>
            <a:xfrm>
              <a:off x="714526" y="597559"/>
              <a:ext cx="2612572" cy="5608320"/>
            </a:xfrm>
            <a:prstGeom prst="roundRect">
              <a:avLst/>
            </a:prstGeom>
            <a:solidFill>
              <a:schemeClr val="accent6">
                <a:alpha val="1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8991385" y="1684983"/>
            <a:ext cx="24288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Nom complet:</a:t>
            </a:r>
          </a:p>
          <a:p>
            <a:endParaRPr lang="fr-FR" sz="1400" dirty="0"/>
          </a:p>
          <a:p>
            <a:r>
              <a:rPr lang="fr-FR" sz="1400" dirty="0"/>
              <a:t>Région/agence agricole locale:</a:t>
            </a:r>
          </a:p>
          <a:p>
            <a:endParaRPr lang="fr-FR" sz="1400" dirty="0"/>
          </a:p>
          <a:p>
            <a:r>
              <a:rPr lang="fr-FR" sz="1400" dirty="0"/>
              <a:t>Type de culture:</a:t>
            </a:r>
          </a:p>
          <a:p>
            <a:endParaRPr lang="fr-FR" sz="1400" dirty="0"/>
          </a:p>
          <a:p>
            <a:r>
              <a:rPr lang="fr-FR" sz="1400" dirty="0"/>
              <a:t>Email/téléphone: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b="1" dirty="0"/>
              <a:t>Authentification :</a:t>
            </a:r>
          </a:p>
          <a:p>
            <a:r>
              <a:rPr lang="fr-FR" sz="1400" dirty="0"/>
              <a:t>Par mot de passe.</a:t>
            </a:r>
          </a:p>
          <a:p>
            <a:endParaRPr lang="fr-FR" sz="1400" dirty="0"/>
          </a:p>
          <a:p>
            <a:r>
              <a:rPr lang="fr-FR" sz="1400" dirty="0"/>
              <a:t>Ou via</a:t>
            </a:r>
          </a:p>
          <a:p>
            <a:endParaRPr lang="fr-FR" sz="1400" dirty="0"/>
          </a:p>
          <a:p>
            <a:r>
              <a:rPr lang="fr-FR" sz="1400" dirty="0"/>
              <a:t> SMS (code OTP).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00441" y="1795891"/>
            <a:ext cx="125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Inscription </a:t>
            </a:r>
            <a:endParaRPr lang="ar-TN" b="1" dirty="0"/>
          </a:p>
        </p:txBody>
      </p:sp>
      <p:sp>
        <p:nvSpPr>
          <p:cNvPr id="16" name="Rectangle 15"/>
          <p:cNvSpPr/>
          <p:nvPr/>
        </p:nvSpPr>
        <p:spPr>
          <a:xfrm>
            <a:off x="9100553" y="1949570"/>
            <a:ext cx="2281562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100553" y="2803825"/>
            <a:ext cx="2281562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9100553" y="3238976"/>
            <a:ext cx="2281562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00553" y="4076045"/>
            <a:ext cx="2281562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103640" y="4977170"/>
            <a:ext cx="2281562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100553" y="2384721"/>
            <a:ext cx="2281562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8" t="17942" r="3563" b="7635"/>
          <a:stretch/>
        </p:blipFill>
        <p:spPr>
          <a:xfrm>
            <a:off x="9796158" y="1151448"/>
            <a:ext cx="890352" cy="32221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8" t="17942" r="3563" b="7635"/>
          <a:stretch/>
        </p:blipFill>
        <p:spPr>
          <a:xfrm>
            <a:off x="3951380" y="1151448"/>
            <a:ext cx="890352" cy="3222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5306" y="553229"/>
            <a:ext cx="2831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Inscription et connexion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898" y="2856073"/>
            <a:ext cx="2851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Formulaire pour créer un compte ou se connecter.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13" y="2911825"/>
            <a:ext cx="247497" cy="27342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1804" y="1767267"/>
            <a:ext cx="252644" cy="47496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73744" y="1767267"/>
            <a:ext cx="252644" cy="474969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9446163" y="5485679"/>
            <a:ext cx="1533832" cy="4227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22" y="5396274"/>
            <a:ext cx="1230114" cy="5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1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6"/>
            <a:ext cx="12192000" cy="68457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0893" t="15835" r="9258" b="13824"/>
          <a:stretch/>
        </p:blipFill>
        <p:spPr>
          <a:xfrm>
            <a:off x="4920343" y="1306286"/>
            <a:ext cx="2159726" cy="434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0288" y="379214"/>
            <a:ext cx="366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Localisation GPS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862" y="2690903"/>
            <a:ext cx="781049" cy="781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24800" y="2194679"/>
            <a:ext cx="4197531" cy="224676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1"/>
                </a:solidFill>
              </a:rPr>
              <a:t>Entrée manuelle de la région (gouvernorat, Délégation) ou localisation GPS automatique (Google </a:t>
            </a:r>
            <a:r>
              <a:rPr lang="fr-FR" sz="2800" b="1" dirty="0" err="1">
                <a:solidFill>
                  <a:schemeClr val="tx1"/>
                </a:solidFill>
              </a:rPr>
              <a:t>Maps</a:t>
            </a:r>
            <a:r>
              <a:rPr lang="fr-FR" sz="2800" b="1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211097" y="5152103"/>
            <a:ext cx="1533832" cy="4227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56" y="5062698"/>
            <a:ext cx="1230114" cy="5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2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0893" t="15835" r="9258" b="13824"/>
          <a:stretch/>
        </p:blipFill>
        <p:spPr>
          <a:xfrm>
            <a:off x="4920343" y="1306286"/>
            <a:ext cx="2159726" cy="434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6"/>
            <a:ext cx="12192000" cy="6845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266"/>
            <a:ext cx="437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Étape 2 : Type de culture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5429" y="2194679"/>
            <a:ext cx="4005942" cy="206210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tx1"/>
                </a:solidFill>
              </a:rPr>
              <a:t>Entrée manuelle de la région (gouvernorat, commune) ou localisation GPS.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178374" y="3269542"/>
            <a:ext cx="1533832" cy="4227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33" y="3180137"/>
            <a:ext cx="1230114" cy="5891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27548" y="1936968"/>
            <a:ext cx="1671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/>
              <a:t>Choisir la culture: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27548" y="1520037"/>
            <a:ext cx="2082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Type de culture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5463876" y="2353899"/>
            <a:ext cx="1010194" cy="24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/>
              <a:t>Blé dur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3876" y="2597739"/>
            <a:ext cx="1010194" cy="6331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ysClr val="windowText" lastClr="000000"/>
                </a:solidFill>
              </a:rPr>
              <a:t>Blé tendre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ysClr val="windowText" lastClr="000000"/>
                </a:solidFill>
              </a:rPr>
              <a:t>Orge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ysClr val="windowText" lastClr="000000"/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45240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0893" t="15835" r="9258" b="13824"/>
          <a:stretch/>
        </p:blipFill>
        <p:spPr>
          <a:xfrm>
            <a:off x="4920343" y="1306286"/>
            <a:ext cx="2159726" cy="434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6"/>
            <a:ext cx="12192000" cy="6845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266"/>
            <a:ext cx="5892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Étape 3 : Potentiel de Rendement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20556"/>
            <a:ext cx="3990749" cy="23083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rIns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Carte bioclimatique et carte des potentiels</a:t>
            </a:r>
          </a:p>
          <a:p>
            <a:r>
              <a:rPr lang="fr-FR" sz="2400" dirty="0">
                <a:solidFill>
                  <a:schemeClr val="tx1"/>
                </a:solidFill>
              </a:rPr>
              <a:t>Affichage interactif basé sur les données cartographiques.</a:t>
            </a:r>
          </a:p>
          <a:p>
            <a:r>
              <a:rPr lang="fr-FR" sz="2400" b="1" dirty="0">
                <a:solidFill>
                  <a:schemeClr val="tx1"/>
                </a:solidFill>
                <a:sym typeface="Wingdings 3" panose="05040102010807070707" pitchFamily="18" charset="2"/>
              </a:rPr>
              <a:t> </a:t>
            </a:r>
            <a:r>
              <a:rPr lang="fr-FR" sz="2400" b="1" dirty="0">
                <a:solidFill>
                  <a:schemeClr val="tx1"/>
                </a:solidFill>
              </a:rPr>
              <a:t>Proposition du rendement potentiel selon la région.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065264" y="3435132"/>
            <a:ext cx="1866478" cy="422787"/>
          </a:xfrm>
          <a:prstGeom prst="roundRect">
            <a:avLst/>
          </a:prstGeom>
          <a:solidFill>
            <a:srgbClr val="5C9022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PFDinTextArabic-Medium" panose="02000506020000020004" pitchFamily="2" charset="-78"/>
                <a:cs typeface="PFDinTextArabic-Medium" panose="02000506020000020004" pitchFamily="2" charset="-78"/>
              </a:rPr>
              <a:t>Itinéraire technique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27548" y="1520037"/>
            <a:ext cx="2082852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fr-FR" sz="1400" b="1" dirty="0"/>
              <a:t>Potentiel de Rendement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5463876" y="1875132"/>
            <a:ext cx="1010194" cy="2438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Blé dur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65264" y="2422452"/>
            <a:ext cx="1866478" cy="4665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ysClr val="windowText" lastClr="000000"/>
                </a:solidFill>
              </a:rPr>
              <a:t>45 q/ha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0164" y="1212561"/>
            <a:ext cx="4184750" cy="452431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rIns="3600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Le potentiel de rendement est fonction:</a:t>
            </a:r>
          </a:p>
          <a:p>
            <a:pPr marL="457200" indent="-457200">
              <a:buAutoNum type="arabicParenBoth"/>
            </a:pPr>
            <a:r>
              <a:rPr lang="fr-FR" sz="2400" dirty="0">
                <a:solidFill>
                  <a:schemeClr val="tx1"/>
                </a:solidFill>
              </a:rPr>
              <a:t>du contexte pédoclimatique,</a:t>
            </a:r>
          </a:p>
          <a:p>
            <a:pPr marL="457200" indent="-457200">
              <a:buAutoNum type="arabicParenBoth"/>
            </a:pPr>
            <a:r>
              <a:rPr lang="fr-FR" sz="2400" dirty="0">
                <a:solidFill>
                  <a:schemeClr val="tx1"/>
                </a:solidFill>
              </a:rPr>
              <a:t>de l'historique cultural de la parcelle,</a:t>
            </a:r>
          </a:p>
          <a:p>
            <a:pPr marL="457200" indent="-457200">
              <a:buAutoNum type="arabicParenBoth"/>
            </a:pPr>
            <a:r>
              <a:rPr lang="fr-FR" sz="2400" dirty="0">
                <a:solidFill>
                  <a:schemeClr val="tx1"/>
                </a:solidFill>
              </a:rPr>
              <a:t>de la connaissances / maîtrise / expérience du producteur</a:t>
            </a:r>
          </a:p>
          <a:p>
            <a:pPr marL="457200" indent="-457200">
              <a:buAutoNum type="arabicParenBoth"/>
            </a:pPr>
            <a:r>
              <a:rPr lang="fr-FR" sz="2400" dirty="0">
                <a:solidFill>
                  <a:schemeClr val="tx1"/>
                </a:solidFill>
              </a:rPr>
              <a:t>des moyens de production disponibles (matériel génétique, intrants, machinisme...).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068688" y="4682364"/>
            <a:ext cx="1866478" cy="422787"/>
          </a:xfrm>
          <a:prstGeom prst="roundRect">
            <a:avLst/>
          </a:prstGeom>
          <a:solidFill>
            <a:srgbClr val="00AA8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PFDinTextArabic-Medium" panose="02000506020000020004" pitchFamily="2" charset="-78"/>
                <a:cs typeface="PFDinTextArabic-Medium" panose="02000506020000020004" pitchFamily="2" charset="-78"/>
              </a:rPr>
              <a:t>Accès au crédit bancaire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61" y="3009190"/>
            <a:ext cx="597217" cy="392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2607" y="4257963"/>
            <a:ext cx="811791" cy="4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0893" t="15835" r="9258" b="13824"/>
          <a:stretch/>
        </p:blipFill>
        <p:spPr>
          <a:xfrm>
            <a:off x="4920343" y="1306286"/>
            <a:ext cx="2159726" cy="434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6"/>
            <a:ext cx="12192000" cy="6845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266"/>
            <a:ext cx="51092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Étape 3 : Itinéraire technique</a:t>
            </a:r>
          </a:p>
          <a:p>
            <a:endParaRPr lang="fr-FR" sz="32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978974" y="2106940"/>
            <a:ext cx="1980000" cy="4227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PFDinTextArabic-Medium" panose="02000506020000020004" pitchFamily="2" charset="-78"/>
                <a:cs typeface="PFDinTextArabic-Medium" panose="02000506020000020004" pitchFamily="2" charset="-78"/>
              </a:rPr>
              <a:t>Itinéraire technique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66" y="1615956"/>
            <a:ext cx="597217" cy="392708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36654"/>
              </p:ext>
            </p:extLst>
          </p:nvPr>
        </p:nvGraphicFramePr>
        <p:xfrm>
          <a:off x="4978974" y="2628003"/>
          <a:ext cx="2016000" cy="1929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74338765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156549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77276307"/>
                    </a:ext>
                  </a:extLst>
                </a:gridCol>
              </a:tblGrid>
              <a:tr h="277324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1-Type de semences adapté.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46391"/>
                  </a:ext>
                </a:extLst>
              </a:tr>
              <a:tr h="277324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2-Densité de semis.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250060"/>
                  </a:ext>
                </a:extLst>
              </a:tr>
              <a:tr h="277324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3-Fertilisation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964821"/>
                  </a:ext>
                </a:extLst>
              </a:tr>
              <a:tr h="277324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4-Traitements phytosanitaires.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815141"/>
                  </a:ext>
                </a:extLst>
              </a:tr>
              <a:tr h="27732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5-Irrigation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060338"/>
                  </a:ext>
                </a:extLst>
              </a:tr>
              <a:tr h="277324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6-Périodes clés des travaux agricoles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23994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29" y="2699472"/>
            <a:ext cx="272845" cy="2046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83" y="2628003"/>
            <a:ext cx="324052" cy="3475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30" y="3180985"/>
            <a:ext cx="324052" cy="3475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57" y="3525321"/>
            <a:ext cx="324052" cy="3475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84" y="3851507"/>
            <a:ext cx="324052" cy="34757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58" y="4204381"/>
            <a:ext cx="324052" cy="3475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10" y="2949313"/>
            <a:ext cx="324052" cy="34757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35" y="3027840"/>
            <a:ext cx="272845" cy="20463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59" y="3330371"/>
            <a:ext cx="272845" cy="20463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77" y="3619113"/>
            <a:ext cx="272845" cy="20463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60" y="3962815"/>
            <a:ext cx="272845" cy="20463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61" y="4275850"/>
            <a:ext cx="272845" cy="2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1B487-EFC0-DF84-D53D-0FF413A69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44CAA23-CB02-F4AA-6595-14F7ADB6B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0893" t="15835" r="9258" b="13824"/>
          <a:stretch/>
        </p:blipFill>
        <p:spPr>
          <a:xfrm>
            <a:off x="4920343" y="1306286"/>
            <a:ext cx="2159726" cy="434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EF052A0-1E10-B38C-792E-E8FAB1DDB0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1" y="12266"/>
            <a:ext cx="12192000" cy="68457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C94EC9-8E43-D6EA-0824-3AD2F0B5A886}"/>
              </a:ext>
            </a:extLst>
          </p:cNvPr>
          <p:cNvSpPr/>
          <p:nvPr/>
        </p:nvSpPr>
        <p:spPr>
          <a:xfrm>
            <a:off x="0" y="12266"/>
            <a:ext cx="455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Étape 4 : Alertes agricoles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9A9CABEC-38E1-BD35-7694-8E8714FB65F1}"/>
              </a:ext>
            </a:extLst>
          </p:cNvPr>
          <p:cNvSpPr/>
          <p:nvPr/>
        </p:nvSpPr>
        <p:spPr>
          <a:xfrm>
            <a:off x="4978974" y="2106940"/>
            <a:ext cx="1980000" cy="4227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PFDinTextArabic-Medium" panose="02000506020000020004" pitchFamily="2" charset="-78"/>
                <a:cs typeface="PFDinTextArabic-Medium" panose="02000506020000020004" pitchFamily="2" charset="-78"/>
              </a:rPr>
              <a:t>Alertes agricoles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EE66B3-D04E-BC9A-BD28-F244FF489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66" y="1615956"/>
            <a:ext cx="597217" cy="39270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5A81653-EEB2-6949-4209-42DBF5557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22867"/>
              </p:ext>
            </p:extLst>
          </p:nvPr>
        </p:nvGraphicFramePr>
        <p:xfrm>
          <a:off x="5061030" y="3482762"/>
          <a:ext cx="1888551" cy="17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551">
                  <a:extLst>
                    <a:ext uri="{9D8B030D-6E8A-4147-A177-3AD203B41FA5}">
                      <a16:colId xmlns:a16="http://schemas.microsoft.com/office/drawing/2014/main" val="2743387656"/>
                    </a:ext>
                  </a:extLst>
                </a:gridCol>
              </a:tblGrid>
              <a:tr h="404796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Fertilisation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46391"/>
                  </a:ext>
                </a:extLst>
              </a:tr>
              <a:tr h="404796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Désherbage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250060"/>
                  </a:ext>
                </a:extLst>
              </a:tr>
              <a:tr h="404796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Maladies fongiques et ravageurs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964821"/>
                  </a:ext>
                </a:extLst>
              </a:tr>
              <a:tr h="533882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Irrigation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815141"/>
                  </a:ext>
                </a:extLst>
              </a:tr>
            </a:tbl>
          </a:graphicData>
        </a:graphic>
      </p:graphicFrame>
      <p:pic>
        <p:nvPicPr>
          <p:cNvPr id="8" name="Image 7" descr="Une image contenant texte, capture d’écran, Graphique, logo&#10;&#10;Le contenu généré par l’IA peut être incorrect.">
            <a:extLst>
              <a:ext uri="{FF2B5EF4-FFF2-40B4-BE49-F238E27FC236}">
                <a16:creationId xmlns:a16="http://schemas.microsoft.com/office/drawing/2014/main" id="{FE52A2BF-BA25-9241-13F7-1465EF231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3"/>
          <a:stretch/>
        </p:blipFill>
        <p:spPr>
          <a:xfrm>
            <a:off x="5586468" y="2597902"/>
            <a:ext cx="765012" cy="7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0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0893" t="15835" r="9258" b="13824"/>
          <a:stretch/>
        </p:blipFill>
        <p:spPr>
          <a:xfrm>
            <a:off x="4920343" y="1306286"/>
            <a:ext cx="2159726" cy="434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9"/>
            <a:ext cx="12192000" cy="6845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266"/>
            <a:ext cx="5853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Étape 5 : Accès au crédit bancaire</a:t>
            </a:r>
          </a:p>
          <a:p>
            <a:endParaRPr lang="fr-FR" sz="3200" b="1" dirty="0"/>
          </a:p>
          <a:p>
            <a:endParaRPr lang="fr-FR" sz="32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035736" y="2004039"/>
            <a:ext cx="1866478" cy="422787"/>
          </a:xfrm>
          <a:prstGeom prst="roundRect">
            <a:avLst/>
          </a:prstGeom>
          <a:solidFill>
            <a:srgbClr val="1EB394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PFDinTextArabic-Medium" panose="02000506020000020004" pitchFamily="2" charset="-78"/>
                <a:cs typeface="PFDinTextArabic-Medium" panose="02000506020000020004" pitchFamily="2" charset="-78"/>
              </a:rPr>
              <a:t>Accès au crédit bancaire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3079" y="1527659"/>
            <a:ext cx="811791" cy="4763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64145" y="1172974"/>
            <a:ext cx="4081992" cy="4524315"/>
          </a:xfrm>
          <a:prstGeom prst="rect">
            <a:avLst/>
          </a:prstGeom>
          <a:solidFill>
            <a:srgbClr val="00A985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/>
              <a:t>Module dédié pour les crédits agricoles :</a:t>
            </a:r>
          </a:p>
          <a:p>
            <a:r>
              <a:rPr lang="fr-FR" sz="2400" dirty="0"/>
              <a:t>Simulateur de crédit :</a:t>
            </a:r>
          </a:p>
          <a:p>
            <a:r>
              <a:rPr lang="fr-FR" sz="2400" dirty="0"/>
              <a:t>Montant requis.</a:t>
            </a:r>
          </a:p>
          <a:p>
            <a:r>
              <a:rPr lang="fr-FR" sz="2400" dirty="0"/>
              <a:t>Durée de remboursement.</a:t>
            </a:r>
          </a:p>
          <a:p>
            <a:r>
              <a:rPr lang="fr-FR" sz="2400" dirty="0"/>
              <a:t>Taux d'intérêt applicable.</a:t>
            </a:r>
          </a:p>
          <a:p>
            <a:r>
              <a:rPr lang="fr-FR" sz="2400" dirty="0"/>
              <a:t>Envoi direct d’une demande :</a:t>
            </a:r>
          </a:p>
          <a:p>
            <a:r>
              <a:rPr lang="fr-FR" sz="2400" dirty="0"/>
              <a:t>Documents requis (facilement téléchargeables via </a:t>
            </a:r>
            <a:r>
              <a:rPr lang="fr-FR" sz="2400" dirty="0" err="1"/>
              <a:t>l’app</a:t>
            </a:r>
            <a:r>
              <a:rPr lang="fr-FR" sz="2400" dirty="0"/>
              <a:t>).</a:t>
            </a:r>
          </a:p>
          <a:p>
            <a:r>
              <a:rPr lang="fr-FR" sz="2400" dirty="0"/>
              <a:t>Coordonnées de l’agence BNA la plus proche.</a:t>
            </a:r>
          </a:p>
          <a:p>
            <a:r>
              <a:rPr lang="fr-FR" sz="2400" dirty="0"/>
              <a:t>Suivi du statut de la demande.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132" y="1910148"/>
            <a:ext cx="34314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.</a:t>
            </a:r>
          </a:p>
          <a:p>
            <a:r>
              <a:rPr lang="fr-FR" sz="1400" dirty="0"/>
              <a:t>Documents requis (facilement téléchargeables via </a:t>
            </a:r>
            <a:r>
              <a:rPr lang="fr-FR" sz="1400" dirty="0" err="1"/>
              <a:t>l’app</a:t>
            </a:r>
            <a:r>
              <a:rPr lang="fr-FR" sz="1400" dirty="0"/>
              <a:t>).</a:t>
            </a:r>
          </a:p>
          <a:p>
            <a:r>
              <a:rPr lang="fr-FR" sz="1400" dirty="0"/>
              <a:t>Coordonnées de l’agence BNA la plus proche.</a:t>
            </a:r>
          </a:p>
          <a:p>
            <a:r>
              <a:rPr lang="fr-FR" sz="1400" dirty="0"/>
              <a:t>Suivi du statut de la demande.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5736" y="2584576"/>
            <a:ext cx="186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Documents requis 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235598" y="4647841"/>
            <a:ext cx="1533832" cy="4227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57" y="4558436"/>
            <a:ext cx="1230114" cy="5891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78" y="2797984"/>
            <a:ext cx="1177157" cy="88286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14" y="2801657"/>
            <a:ext cx="1177157" cy="88286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92" y="2806332"/>
            <a:ext cx="1177157" cy="88286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78" y="3316616"/>
            <a:ext cx="1177157" cy="88286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14" y="3320289"/>
            <a:ext cx="1177157" cy="88286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92" y="3324964"/>
            <a:ext cx="1177157" cy="88286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35736" y="4397145"/>
            <a:ext cx="1945166" cy="2154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fr-FR" sz="800" b="1" i="1" dirty="0">
                <a:latin typeface="Verdana Pro" panose="020B0604030504040204" pitchFamily="34" charset="0"/>
              </a:rPr>
              <a:t>Envoi direct d’une demande </a:t>
            </a:r>
          </a:p>
        </p:txBody>
      </p:sp>
    </p:spTree>
    <p:extLst>
      <p:ext uri="{BB962C8B-B14F-4D97-AF65-F5344CB8AC3E}">
        <p14:creationId xmlns:p14="http://schemas.microsoft.com/office/powerpoint/2010/main" val="554532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7242</TotalTime>
  <Words>411</Words>
  <Application>Microsoft Office PowerPoint</Application>
  <PresentationFormat>Grand écran</PresentationFormat>
  <Paragraphs>90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PFDinTextArabic-Medium</vt:lpstr>
      <vt:lpstr>Verdana Pro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Radhouen Nsiri</cp:lastModifiedBy>
  <cp:revision>44</cp:revision>
  <dcterms:created xsi:type="dcterms:W3CDTF">2024-11-29T08:41:05Z</dcterms:created>
  <dcterms:modified xsi:type="dcterms:W3CDTF">2025-02-24T17:04:59Z</dcterms:modified>
</cp:coreProperties>
</file>