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420" r:id="rId2"/>
    <p:sldId id="307" r:id="rId3"/>
    <p:sldId id="321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32" r:id="rId13"/>
    <p:sldId id="383" r:id="rId14"/>
    <p:sldId id="456" r:id="rId15"/>
    <p:sldId id="392" r:id="rId16"/>
    <p:sldId id="457" r:id="rId17"/>
    <p:sldId id="458" r:id="rId18"/>
    <p:sldId id="447" r:id="rId19"/>
    <p:sldId id="436" r:id="rId20"/>
    <p:sldId id="449" r:id="rId21"/>
    <p:sldId id="440" r:id="rId22"/>
    <p:sldId id="448" r:id="rId23"/>
    <p:sldId id="438" r:id="rId24"/>
    <p:sldId id="451" r:id="rId25"/>
    <p:sldId id="444" r:id="rId26"/>
    <p:sldId id="452" r:id="rId27"/>
    <p:sldId id="446" r:id="rId28"/>
    <p:sldId id="453" r:id="rId29"/>
    <p:sldId id="454" r:id="rId30"/>
    <p:sldId id="455" r:id="rId31"/>
    <p:sldId id="467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med Dhouib" initials="AD" lastIdx="12" clrIdx="0">
    <p:extLst>
      <p:ext uri="{19B8F6BF-5375-455C-9EA6-DF929625EA0E}">
        <p15:presenceInfo xmlns:p15="http://schemas.microsoft.com/office/powerpoint/2012/main" userId="S-1-5-21-1907242823-4243102172-3866082901-2136" providerId="AD"/>
      </p:ext>
    </p:extLst>
  </p:cmAuthor>
  <p:cmAuthor id="2" name="asfa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00000"/>
    <a:srgbClr val="A9C30D"/>
    <a:srgbClr val="AEC000"/>
    <a:srgbClr val="B8D40E"/>
    <a:srgbClr val="92C907"/>
    <a:srgbClr val="E7FF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80" autoAdjust="0"/>
  </p:normalViewPr>
  <p:slideViewPr>
    <p:cSldViewPr snapToGrid="0">
      <p:cViewPr varScale="1">
        <p:scale>
          <a:sx n="105" d="100"/>
          <a:sy n="105" d="100"/>
        </p:scale>
        <p:origin x="126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arekAymen_x2cqx2d\Dropbox\Partage%20Business%20Center\Portefeuille\CI\CI%2005.2018\BP%20(EN)\BP%20ezzayra%2010.04.2018%20(EN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arekAymen_x2cqx2d\Dropbox\Partage%20Business%20Center\Portefeuille\CI\CI%2005.2018\BP%20(EN)\BP%20ezzayra%2010.04.2018%20(EN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arekAymen_x2cqx2d\Dropbox\Partage%20Business%20Center\Portefeuille\CI\CI%2005.2018\BP%20(EN)\BP%20ezzayra%2010.04.2018%20(EN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arekAymen_x2cqx2d\Dropbox\Partage%20Business%20Center\Portefeuille\CI\CI%2005.2018\BP%20(EN)\BP%20ezzayra%2010.04.2018%20(EN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arekAymen_x2cqx2d\Dropbox\Partage%20Business%20Center\Portefeuille\CI\CI%2005.2018\BP%20(EN)\BP%20ezzayra%2010.04.2018%20(EN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arekAymen_x2cqx2d\Dropbox\Partage%20Business%20Center\Portefeuille\CI\CI%2005.2018\BP%20(EN)\BP%20ezzayra%2010.04.2018%20(EN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Turnover!$A$94</c:f>
              <c:strCache>
                <c:ptCount val="1"/>
                <c:pt idx="0">
                  <c:v>Turnover AGRIMANAGER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Turnover!$B$93:$F$93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Turnover!$B$94:$F$94</c:f>
              <c:numCache>
                <c:formatCode>_-* #,##0\ _D_T_-;\-* #,##0\ _D_T_-;_-* "-"??\ _D_T_-;_-@_-</c:formatCode>
                <c:ptCount val="5"/>
                <c:pt idx="0">
                  <c:v>616</c:v>
                </c:pt>
                <c:pt idx="1">
                  <c:v>668</c:v>
                </c:pt>
                <c:pt idx="2">
                  <c:v>1162</c:v>
                </c:pt>
                <c:pt idx="3">
                  <c:v>1719</c:v>
                </c:pt>
                <c:pt idx="4">
                  <c:v>2207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8C-403A-AA9C-AC15284CFDCD}"/>
            </c:ext>
          </c:extLst>
        </c:ser>
        <c:ser>
          <c:idx val="1"/>
          <c:order val="1"/>
          <c:tx>
            <c:strRef>
              <c:f>Turnover!$A$95</c:f>
              <c:strCache>
                <c:ptCount val="1"/>
                <c:pt idx="0">
                  <c:v>Turnover IGS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Turnover!$B$93:$F$93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Turnover!$B$95:$F$95</c:f>
              <c:numCache>
                <c:formatCode>_-* #,##0\ _D_T_-;\-* #,##0\ _D_T_-;_-* "-"??\ _D_T_-;_-@_-</c:formatCode>
                <c:ptCount val="5"/>
                <c:pt idx="0">
                  <c:v>35</c:v>
                </c:pt>
                <c:pt idx="1">
                  <c:v>357</c:v>
                </c:pt>
                <c:pt idx="2">
                  <c:v>407</c:v>
                </c:pt>
                <c:pt idx="3">
                  <c:v>566</c:v>
                </c:pt>
                <c:pt idx="4">
                  <c:v>594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8C-403A-AA9C-AC15284CFDCD}"/>
            </c:ext>
          </c:extLst>
        </c:ser>
        <c:ser>
          <c:idx val="2"/>
          <c:order val="2"/>
          <c:tx>
            <c:strRef>
              <c:f>Turnover!$A$96</c:f>
              <c:strCache>
                <c:ptCount val="1"/>
                <c:pt idx="0">
                  <c:v>Turnover ATLAS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Turnover!$B$93:$F$93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Turnover!$B$96:$F$96</c:f>
              <c:numCache>
                <c:formatCode>_-* #,##0\ _D_T_-;\-* #,##0\ _D_T_-;_-* "-"??\ _D_T_-;_-@_-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360</c:v>
                </c:pt>
                <c:pt idx="3">
                  <c:v>567</c:v>
                </c:pt>
                <c:pt idx="4">
                  <c:v>794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08C-403A-AA9C-AC15284CF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07561040"/>
        <c:axId val="2007567280"/>
        <c:extLst>
          <c:ext xmlns:c15="http://schemas.microsoft.com/office/drawing/2012/chart" uri="{02D57815-91ED-43cb-92C2-25804820EDAC}">
            <c15:filteredLine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Turnover!$A$97</c15:sqref>
                        </c15:formulaRef>
                      </c:ext>
                    </c:extLst>
                    <c:strCache>
                      <c:ptCount val="1"/>
                      <c:pt idx="0">
                        <c:v>Total turnover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Turnover!$B$93:$F$93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Turnover!$B$97:$F$97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651</c:v>
                      </c:pt>
                      <c:pt idx="1">
                        <c:v>1025</c:v>
                      </c:pt>
                      <c:pt idx="2">
                        <c:v>1929</c:v>
                      </c:pt>
                      <c:pt idx="3">
                        <c:v>2852</c:v>
                      </c:pt>
                      <c:pt idx="4">
                        <c:v>3595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B08C-403A-AA9C-AC15284CFDCD}"/>
                  </c:ext>
                </c:extLst>
              </c15:ser>
            </c15:filteredLineSeries>
          </c:ext>
        </c:extLst>
      </c:lineChart>
      <c:catAx>
        <c:axId val="2007561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2007567280"/>
        <c:crosses val="autoZero"/>
        <c:auto val="1"/>
        <c:lblAlgn val="ctr"/>
        <c:lblOffset val="100"/>
        <c:noMultiLvlLbl val="0"/>
      </c:catAx>
      <c:valAx>
        <c:axId val="2007567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D_T_-;\-* #,##0\ _D_T_-;_-* &quot;-&quot;??\ _D_T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2007561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rgbClr val="000000"/>
          </a:solidFill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'Personnel costs'!$A$61</c:f>
              <c:strCache>
                <c:ptCount val="1"/>
                <c:pt idx="0">
                  <c:v>Technical team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'Personnel costs'!$B$60:$F$60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'Personnel costs'!$B$61:$F$61</c:f>
              <c:numCache>
                <c:formatCode>_-* #,##0\ _D_T_-;\-* #,##0\ _D_T_-;_-* "-"??\ _D_T_-;_-@_-</c:formatCode>
                <c:ptCount val="5"/>
                <c:pt idx="0">
                  <c:v>122</c:v>
                </c:pt>
                <c:pt idx="1">
                  <c:v>342</c:v>
                </c:pt>
                <c:pt idx="2">
                  <c:v>370</c:v>
                </c:pt>
                <c:pt idx="3">
                  <c:v>399</c:v>
                </c:pt>
                <c:pt idx="4">
                  <c:v>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B2-4B99-85A9-EBB8DFB20020}"/>
            </c:ext>
          </c:extLst>
        </c:ser>
        <c:ser>
          <c:idx val="1"/>
          <c:order val="1"/>
          <c:tx>
            <c:strRef>
              <c:f>'Personnel costs'!$A$62</c:f>
              <c:strCache>
                <c:ptCount val="1"/>
                <c:pt idx="0">
                  <c:v>Sales &amp; Mkg team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numRef>
              <c:f>'Personnel costs'!$B$60:$F$60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'Personnel costs'!$B$62:$F$62</c:f>
              <c:numCache>
                <c:formatCode>_-* #,##0\ _D_T_-;\-* #,##0\ _D_T_-;_-* "-"??\ _D_T_-;_-@_-</c:formatCode>
                <c:ptCount val="5"/>
                <c:pt idx="0">
                  <c:v>36</c:v>
                </c:pt>
                <c:pt idx="1">
                  <c:v>214</c:v>
                </c:pt>
                <c:pt idx="2">
                  <c:v>273</c:v>
                </c:pt>
                <c:pt idx="3">
                  <c:v>385</c:v>
                </c:pt>
                <c:pt idx="4">
                  <c:v>465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B2-4B99-85A9-EBB8DFB20020}"/>
            </c:ext>
          </c:extLst>
        </c:ser>
        <c:ser>
          <c:idx val="2"/>
          <c:order val="2"/>
          <c:tx>
            <c:strRef>
              <c:f>'Personnel costs'!$A$63</c:f>
              <c:strCache>
                <c:ptCount val="1"/>
                <c:pt idx="0">
                  <c:v>Administrative team</c:v>
                </c:pt>
              </c:strCache>
            </c:strRef>
          </c:tx>
          <c:spPr>
            <a:solidFill>
              <a:srgbClr val="000000"/>
            </a:solidFill>
            <a:ln>
              <a:noFill/>
            </a:ln>
            <a:effectLst/>
          </c:spPr>
          <c:invertIfNegative val="0"/>
          <c:cat>
            <c:numRef>
              <c:f>'Personnel costs'!$B$60:$F$60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'Personnel costs'!$B$63:$F$63</c:f>
              <c:numCache>
                <c:formatCode>_-* #,##0\ _D_T_-;\-* #,##0\ _D_T_-;_-* "-"??\ _D_T_-;_-@_-</c:formatCode>
                <c:ptCount val="5"/>
                <c:pt idx="0">
                  <c:v>90</c:v>
                </c:pt>
                <c:pt idx="1">
                  <c:v>121</c:v>
                </c:pt>
                <c:pt idx="2">
                  <c:v>130</c:v>
                </c:pt>
                <c:pt idx="3">
                  <c:v>141</c:v>
                </c:pt>
                <c:pt idx="4">
                  <c:v>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B2-4B99-85A9-EBB8DFB200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2507423"/>
        <c:axId val="450495487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'Personnel costs'!$A$64</c15:sqref>
                        </c15:formulaRef>
                      </c:ext>
                    </c:extLst>
                    <c:strCache>
                      <c:ptCount val="1"/>
                      <c:pt idx="0">
                        <c:v>Personnel costs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'Personnel costs'!$B$60:$F$60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'Personnel costs'!$B$64:$F$64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248</c:v>
                      </c:pt>
                      <c:pt idx="1">
                        <c:v>677</c:v>
                      </c:pt>
                      <c:pt idx="2">
                        <c:v>773</c:v>
                      </c:pt>
                      <c:pt idx="3">
                        <c:v>925</c:v>
                      </c:pt>
                      <c:pt idx="4">
                        <c:v>1048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AB2-4B99-85A9-EBB8DFB20020}"/>
                  </c:ext>
                </c:extLst>
              </c15:ser>
            </c15:filteredBarSeries>
          </c:ext>
        </c:extLst>
      </c:barChart>
      <c:catAx>
        <c:axId val="462507423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450495487"/>
        <c:crosses val="autoZero"/>
        <c:auto val="1"/>
        <c:lblAlgn val="ctr"/>
        <c:lblOffset val="100"/>
        <c:noMultiLvlLbl val="0"/>
      </c:catAx>
      <c:valAx>
        <c:axId val="450495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D_T_-;\-* #,##0\ _D_T_-;_-* &quot;-&quot;??\ _D_T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462507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Opex!$A$25</c:f>
              <c:strCache>
                <c:ptCount val="1"/>
                <c:pt idx="0">
                  <c:v>Hardware cost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Opex!$B$24:$F$24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Opex!$B$25:$F$25</c:f>
              <c:numCache>
                <c:formatCode>_-* #,##0\ _D_T_-;\-* #,##0\ _D_T_-;_-* "-"??\ _D_T_-;_-@_-</c:formatCode>
                <c:ptCount val="5"/>
                <c:pt idx="0">
                  <c:v>8.75</c:v>
                </c:pt>
                <c:pt idx="1">
                  <c:v>89.25</c:v>
                </c:pt>
                <c:pt idx="2">
                  <c:v>209.75</c:v>
                </c:pt>
                <c:pt idx="3">
                  <c:v>311.60000000000002</c:v>
                </c:pt>
                <c:pt idx="4">
                  <c:v>386.7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8-45A6-BBB5-732FBAB214D7}"/>
            </c:ext>
          </c:extLst>
        </c:ser>
        <c:ser>
          <c:idx val="2"/>
          <c:order val="2"/>
          <c:tx>
            <c:strRef>
              <c:f>Opex!$A$26</c:f>
              <c:strCache>
                <c:ptCount val="1"/>
                <c:pt idx="0">
                  <c:v>G&amp;A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Opex!$B$24:$F$24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Opex!$B$26:$F$26</c:f>
              <c:numCache>
                <c:formatCode>_-* #,##0\ _D_T_-;\-* #,##0\ _D_T_-;_-* "-"??\ _D_T_-;_-@_-</c:formatCode>
                <c:ptCount val="5"/>
                <c:pt idx="0">
                  <c:v>72.599999999999994</c:v>
                </c:pt>
                <c:pt idx="1">
                  <c:v>136.4</c:v>
                </c:pt>
                <c:pt idx="2">
                  <c:v>141.80000000000001</c:v>
                </c:pt>
                <c:pt idx="3">
                  <c:v>149.4</c:v>
                </c:pt>
                <c:pt idx="4">
                  <c:v>155.19999999999999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8-45A6-BBB5-732FBAB214D7}"/>
            </c:ext>
          </c:extLst>
        </c:ser>
        <c:ser>
          <c:idx val="3"/>
          <c:order val="3"/>
          <c:tx>
            <c:strRef>
              <c:f>Opex!$A$27</c:f>
              <c:strCache>
                <c:ptCount val="1"/>
                <c:pt idx="0">
                  <c:v>Cloud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Opex!$B$24:$F$24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Opex!$B$27:$F$27</c:f>
              <c:numCache>
                <c:formatCode>_-* #,##0\ _D_T_-;\-* #,##0\ _D_T_-;_-* "-"??\ _D_T_-;_-@_-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22</c:v>
                </c:pt>
                <c:pt idx="3">
                  <c:v>24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88-45A6-BBB5-732FBAB214D7}"/>
            </c:ext>
          </c:extLst>
        </c:ser>
        <c:ser>
          <c:idx val="4"/>
          <c:order val="4"/>
          <c:tx>
            <c:strRef>
              <c:f>Opex!$A$28</c:f>
              <c:strCache>
                <c:ptCount val="1"/>
                <c:pt idx="0">
                  <c:v>Marketing &amp; missions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numRef>
              <c:f>Opex!$B$24:$F$24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Opex!$B$28:$F$28</c:f>
              <c:numCache>
                <c:formatCode>_-* #,##0\ _D_T_-;\-* #,##0\ _D_T_-;_-* "-"??\ _D_T_-;_-@_-</c:formatCode>
                <c:ptCount val="5"/>
                <c:pt idx="0">
                  <c:v>0</c:v>
                </c:pt>
                <c:pt idx="1">
                  <c:v>207.75</c:v>
                </c:pt>
                <c:pt idx="2">
                  <c:v>319.02999999999997</c:v>
                </c:pt>
                <c:pt idx="3">
                  <c:v>415.64</c:v>
                </c:pt>
                <c:pt idx="4">
                  <c:v>487.65000000000003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88-45A6-BBB5-732FBAB214D7}"/>
            </c:ext>
          </c:extLst>
        </c:ser>
        <c:ser>
          <c:idx val="5"/>
          <c:order val="5"/>
          <c:tx>
            <c:strRef>
              <c:f>Opex!$A$29</c:f>
              <c:strCache>
                <c:ptCount val="1"/>
                <c:pt idx="0">
                  <c:v>External services fees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cat>
            <c:numRef>
              <c:f>Opex!$B$24:$F$24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Opex!$B$29:$F$29</c:f>
              <c:numCache>
                <c:formatCode>_-* #,##0\ _D_T_-;\-* #,##0\ _D_T_-;_-* "-"??\ _D_T_-;_-@_-</c:formatCode>
                <c:ptCount val="5"/>
                <c:pt idx="0">
                  <c:v>28.6</c:v>
                </c:pt>
                <c:pt idx="1">
                  <c:v>31</c:v>
                </c:pt>
                <c:pt idx="2">
                  <c:v>33</c:v>
                </c:pt>
                <c:pt idx="3">
                  <c:v>35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88-45A6-BBB5-732FBAB21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48139520"/>
        <c:axId val="184813494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Opex!$A$24</c15:sqref>
                        </c15:formulaRef>
                      </c:ext>
                    </c:extLst>
                    <c:strCache>
                      <c:ptCount val="1"/>
                      <c:pt idx="0">
                        <c:v>In KTND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Opex!$B$24:$F$24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Opex!$B$24:$F$24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2C88-45A6-BBB5-732FBAB214D7}"/>
                  </c:ext>
                </c:extLst>
              </c15:ser>
            </c15:filteredBarSeries>
          </c:ext>
        </c:extLst>
      </c:barChart>
      <c:catAx>
        <c:axId val="184813952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1848134944"/>
        <c:crosses val="autoZero"/>
        <c:auto val="1"/>
        <c:lblAlgn val="ctr"/>
        <c:lblOffset val="100"/>
        <c:noMultiLvlLbl val="0"/>
      </c:catAx>
      <c:valAx>
        <c:axId val="184813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D_T_-;\-* #,##0\ _D_T_-;_-* &quot;-&quot;??\ _D_T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1848139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'P&amp;L'!$A$8</c:f>
              <c:strCache>
                <c:ptCount val="1"/>
                <c:pt idx="0">
                  <c:v>Total turnover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'P&amp;L'!$B$4:$F$4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'P&amp;L'!$B$8:$F$8</c:f>
              <c:numCache>
                <c:formatCode>_-* #,##0\ _D_T_-;\-* #,##0\ _D_T_-;_-* "-"??\ _D_T_-;_-@_-</c:formatCode>
                <c:ptCount val="5"/>
                <c:pt idx="0">
                  <c:v>651</c:v>
                </c:pt>
                <c:pt idx="1">
                  <c:v>1025</c:v>
                </c:pt>
                <c:pt idx="2">
                  <c:v>1929</c:v>
                </c:pt>
                <c:pt idx="3">
                  <c:v>2852</c:v>
                </c:pt>
                <c:pt idx="4">
                  <c:v>3595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B26B-42C3-A2A6-2B096E7E862D}"/>
            </c:ext>
          </c:extLst>
        </c:ser>
        <c:ser>
          <c:idx val="5"/>
          <c:order val="5"/>
          <c:tx>
            <c:strRef>
              <c:f>'P&amp;L'!$A$11</c:f>
              <c:strCache>
                <c:ptCount val="1"/>
                <c:pt idx="0">
                  <c:v>EBITDA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'P&amp;L'!$B$4:$F$4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'P&amp;L'!$B$11:$F$11</c:f>
              <c:numCache>
                <c:formatCode>_-* #,##0\ _D_T_-;\-* #,##0\ _D_T_-;_-* "-"??\ _D_T_-;_-@_-</c:formatCode>
                <c:ptCount val="5"/>
                <c:pt idx="0">
                  <c:v>293</c:v>
                </c:pt>
                <c:pt idx="1">
                  <c:v>-136</c:v>
                </c:pt>
                <c:pt idx="2">
                  <c:v>430</c:v>
                </c:pt>
                <c:pt idx="3">
                  <c:v>991</c:v>
                </c:pt>
                <c:pt idx="4">
                  <c:v>1453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B26B-42C3-A2A6-2B096E7E862D}"/>
            </c:ext>
          </c:extLst>
        </c:ser>
        <c:ser>
          <c:idx val="13"/>
          <c:order val="13"/>
          <c:tx>
            <c:strRef>
              <c:f>'P&amp;L'!$A$19</c:f>
              <c:strCache>
                <c:ptCount val="1"/>
                <c:pt idx="0">
                  <c:v>Net income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numRef>
              <c:f>'P&amp;L'!$B$4:$F$4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'P&amp;L'!$B$19:$F$19</c:f>
              <c:numCache>
                <c:formatCode>_-* #,##0\ _D_T_-;\-* #,##0\ _D_T_-;_-* "-"??\ _D_T_-;_-@_-</c:formatCode>
                <c:ptCount val="5"/>
                <c:pt idx="0">
                  <c:v>195.75</c:v>
                </c:pt>
                <c:pt idx="1">
                  <c:v>-212</c:v>
                </c:pt>
                <c:pt idx="2">
                  <c:v>264</c:v>
                </c:pt>
                <c:pt idx="3">
                  <c:v>705</c:v>
                </c:pt>
                <c:pt idx="4">
                  <c:v>1084.5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B26B-42C3-A2A6-2B096E7E862D}"/>
            </c:ext>
          </c:extLst>
        </c:ser>
        <c:ser>
          <c:idx val="15"/>
          <c:order val="15"/>
          <c:tx>
            <c:strRef>
              <c:f>'P&amp;L'!$A$21</c:f>
              <c:strCache>
                <c:ptCount val="1"/>
                <c:pt idx="0">
                  <c:v>Cash Flow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'P&amp;L'!$B$4:$F$4</c:f>
              <c:numCache>
                <c:formatCode>0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'P&amp;L'!$B$21:$F$21</c:f>
              <c:numCache>
                <c:formatCode>_-* #,##0\ _D_T_-;\-* #,##0\ _D_T_-;_-* "-"??\ _D_T_-;_-@_-</c:formatCode>
                <c:ptCount val="5"/>
                <c:pt idx="0">
                  <c:v>227.75</c:v>
                </c:pt>
                <c:pt idx="1">
                  <c:v>-136</c:v>
                </c:pt>
                <c:pt idx="2">
                  <c:v>342</c:v>
                </c:pt>
                <c:pt idx="3">
                  <c:v>756</c:v>
                </c:pt>
                <c:pt idx="4">
                  <c:v>1091.5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B26B-42C3-A2A6-2B096E7E8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084111"/>
        <c:axId val="26177707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'P&amp;L'!$A$5</c15:sqref>
                        </c15:formulaRef>
                      </c:ext>
                    </c:extLst>
                    <c:strCache>
                      <c:ptCount val="1"/>
                      <c:pt idx="0">
                        <c:v>Turnover AGRIMANAGER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'P&amp;L'!$B$5:$F$5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616</c:v>
                      </c:pt>
                      <c:pt idx="1">
                        <c:v>668</c:v>
                      </c:pt>
                      <c:pt idx="2">
                        <c:v>1162</c:v>
                      </c:pt>
                      <c:pt idx="3">
                        <c:v>1719</c:v>
                      </c:pt>
                      <c:pt idx="4">
                        <c:v>2207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B26B-42C3-A2A6-2B096E7E862D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'P&amp;L'!$A$6</c15:sqref>
                        </c15:formulaRef>
                      </c:ext>
                    </c:extLst>
                    <c:strCache>
                      <c:ptCount val="1"/>
                      <c:pt idx="0">
                        <c:v>Turnover IGS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'P&amp;L'!$B$6:$F$6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35</c:v>
                      </c:pt>
                      <c:pt idx="1">
                        <c:v>357</c:v>
                      </c:pt>
                      <c:pt idx="2">
                        <c:v>407</c:v>
                      </c:pt>
                      <c:pt idx="3">
                        <c:v>566</c:v>
                      </c:pt>
                      <c:pt idx="4">
                        <c:v>594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B26B-42C3-A2A6-2B096E7E862D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'P&amp;L'!$A$9</c15:sqref>
                        </c15:formulaRef>
                      </c:ext>
                    </c:extLst>
                    <c:strCache>
                      <c:ptCount val="1"/>
                      <c:pt idx="0">
                        <c:v>Personnel cost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'P&amp;L'!$B$9:$F$9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248</c:v>
                      </c:pt>
                      <c:pt idx="1">
                        <c:v>677</c:v>
                      </c:pt>
                      <c:pt idx="2">
                        <c:v>773</c:v>
                      </c:pt>
                      <c:pt idx="3">
                        <c:v>925</c:v>
                      </c:pt>
                      <c:pt idx="4">
                        <c:v>1048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B26B-42C3-A2A6-2B096E7E862D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'P&amp;L'!$A$10</c15:sqref>
                        </c15:formulaRef>
                      </c:ext>
                    </c:extLst>
                    <c:strCache>
                      <c:ptCount val="1"/>
                      <c:pt idx="0">
                        <c:v>Other operating expenses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'P&amp;L'!$B$10:$F$10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110</c:v>
                      </c:pt>
                      <c:pt idx="1">
                        <c:v>484</c:v>
                      </c:pt>
                      <c:pt idx="2">
                        <c:v>726</c:v>
                      </c:pt>
                      <c:pt idx="3">
                        <c:v>936</c:v>
                      </c:pt>
                      <c:pt idx="4">
                        <c:v>1094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B26B-42C3-A2A6-2B096E7E862D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'P&amp;L'!$A$12</c15:sqref>
                        </c15:formulaRef>
                      </c:ext>
                    </c:extLst>
                    <c:strCache>
                      <c:ptCount val="1"/>
                      <c:pt idx="0">
                        <c:v>EBITDA/Turnover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'P&amp;L'!$B$12:$F$12</c15:sqref>
                        </c15:formulaRef>
                      </c:ext>
                    </c:extLst>
                    <c:numCache>
                      <c:formatCode>0%</c:formatCode>
                      <c:ptCount val="5"/>
                      <c:pt idx="0">
                        <c:v>0.45007680491551461</c:v>
                      </c:pt>
                      <c:pt idx="1">
                        <c:v>-0.1326829268292683</c:v>
                      </c:pt>
                      <c:pt idx="2">
                        <c:v>0.22291342664593053</c:v>
                      </c:pt>
                      <c:pt idx="3">
                        <c:v>0.34747545582047684</c:v>
                      </c:pt>
                      <c:pt idx="4">
                        <c:v>0.40417246175243393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B26B-42C3-A2A6-2B096E7E862D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'P&amp;L'!$A$13</c15:sqref>
                        </c15:formulaRef>
                      </c:ext>
                    </c:extLst>
                    <c:strCache>
                      <c:ptCount val="1"/>
                      <c:pt idx="0">
                        <c:v>Amortizations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'P&amp;L'!$B$13:$F$13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32</c:v>
                      </c:pt>
                      <c:pt idx="1">
                        <c:v>76</c:v>
                      </c:pt>
                      <c:pt idx="2">
                        <c:v>78</c:v>
                      </c:pt>
                      <c:pt idx="3">
                        <c:v>51</c:v>
                      </c:pt>
                      <c:pt idx="4">
                        <c:v>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B26B-42C3-A2A6-2B096E7E862D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'P&amp;L'!$A$14</c15:sqref>
                        </c15:formulaRef>
                      </c:ext>
                    </c:extLst>
                    <c:strCache>
                      <c:ptCount val="1"/>
                      <c:pt idx="0">
                        <c:v>EBIT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'P&amp;L'!$B$14:$F$14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261</c:v>
                      </c:pt>
                      <c:pt idx="1">
                        <c:v>-212</c:v>
                      </c:pt>
                      <c:pt idx="2">
                        <c:v>352</c:v>
                      </c:pt>
                      <c:pt idx="3">
                        <c:v>940</c:v>
                      </c:pt>
                      <c:pt idx="4">
                        <c:v>1446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B26B-42C3-A2A6-2B096E7E862D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'P&amp;L'!$A$15</c15:sqref>
                        </c15:formulaRef>
                      </c:ext>
                    </c:extLst>
                    <c:strCache>
                      <c:ptCount val="1"/>
                      <c:pt idx="0">
                        <c:v>EBIT/Turnover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'P&amp;L'!$B$15:$F$15</c15:sqref>
                        </c15:formulaRef>
                      </c:ext>
                    </c:extLst>
                    <c:numCache>
                      <c:formatCode>0%</c:formatCode>
                      <c:ptCount val="5"/>
                      <c:pt idx="0">
                        <c:v>0.4009216589861751</c:v>
                      </c:pt>
                      <c:pt idx="1">
                        <c:v>-0.20682926829268292</c:v>
                      </c:pt>
                      <c:pt idx="2">
                        <c:v>0.18247796785899431</c:v>
                      </c:pt>
                      <c:pt idx="3">
                        <c:v>0.32959326788218796</c:v>
                      </c:pt>
                      <c:pt idx="4">
                        <c:v>0.40222531293463143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B26B-42C3-A2A6-2B096E7E862D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'P&amp;L'!$A$16</c15:sqref>
                        </c15:formulaRef>
                      </c:ext>
                    </c:extLst>
                    <c:strCache>
                      <c:ptCount val="1"/>
                      <c:pt idx="0">
                        <c:v>Financial charges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'P&amp;L'!$B$16:$F$16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B26B-42C3-A2A6-2B096E7E862D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'P&amp;L'!$A$17</c15:sqref>
                        </c15:formulaRef>
                      </c:ext>
                    </c:extLst>
                    <c:strCache>
                      <c:ptCount val="1"/>
                      <c:pt idx="0">
                        <c:v>Net income before taxes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'P&amp;L'!$B$17:$F$17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261</c:v>
                      </c:pt>
                      <c:pt idx="1">
                        <c:v>-212</c:v>
                      </c:pt>
                      <c:pt idx="2">
                        <c:v>352</c:v>
                      </c:pt>
                      <c:pt idx="3">
                        <c:v>940</c:v>
                      </c:pt>
                      <c:pt idx="4">
                        <c:v>1446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B26B-42C3-A2A6-2B096E7E862D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'P&amp;L'!$A$18</c15:sqref>
                        </c15:formulaRef>
                      </c:ext>
                    </c:extLst>
                    <c:strCache>
                      <c:ptCount val="1"/>
                      <c:pt idx="0">
                        <c:v>Corporation tax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'P&amp;L'!$B$18:$F$18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65.25</c:v>
                      </c:pt>
                      <c:pt idx="1">
                        <c:v>0</c:v>
                      </c:pt>
                      <c:pt idx="2">
                        <c:v>88</c:v>
                      </c:pt>
                      <c:pt idx="3">
                        <c:v>235</c:v>
                      </c:pt>
                      <c:pt idx="4">
                        <c:v>361.5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B26B-42C3-A2A6-2B096E7E862D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'P&amp;L'!$A$20</c15:sqref>
                        </c15:formulaRef>
                      </c:ext>
                    </c:extLst>
                    <c:strCache>
                      <c:ptCount val="1"/>
                      <c:pt idx="0">
                        <c:v>Net income/turnover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'P&amp;L'!$B$4:$F$4</c15:sqref>
                        </c15:formulaRef>
                      </c:ext>
                    </c:extLst>
                    <c:numCache>
                      <c:formatCode>0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'P&amp;L'!$B$20:$F$20</c15:sqref>
                        </c15:formulaRef>
                      </c:ext>
                    </c:extLst>
                    <c:numCache>
                      <c:formatCode>0%</c:formatCode>
                      <c:ptCount val="5"/>
                      <c:pt idx="0">
                        <c:v>0.30069124423963134</c:v>
                      </c:pt>
                      <c:pt idx="1">
                        <c:v>-0.20682926829268292</c:v>
                      </c:pt>
                      <c:pt idx="2">
                        <c:v>0.13685847589424571</c:v>
                      </c:pt>
                      <c:pt idx="3">
                        <c:v>0.24719495091164095</c:v>
                      </c:pt>
                      <c:pt idx="4">
                        <c:v>0.30166898470097359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B26B-42C3-A2A6-2B096E7E862D}"/>
                  </c:ext>
                </c:extLst>
              </c15:ser>
            </c15:filteredBarSeries>
          </c:ext>
        </c:extLst>
      </c:barChart>
      <c:catAx>
        <c:axId val="451084111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261777071"/>
        <c:crosses val="autoZero"/>
        <c:auto val="1"/>
        <c:lblAlgn val="ctr"/>
        <c:lblOffset val="100"/>
        <c:noMultiLvlLbl val="0"/>
      </c:catAx>
      <c:valAx>
        <c:axId val="261777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D_T_-;\-* #,##0\ _D_T_-;_-* &quot;-&quot;??\ _D_T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451084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2"/>
          <c:tx>
            <c:strRef>
              <c:f>Trésorerie!#REF!</c:f>
              <c:strCache>
                <c:ptCount val="1"/>
                <c:pt idx="0">
                  <c:v>#REF!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'Cash flow statement'!$B$4:$F$4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  <c:extLst xmlns:c15="http://schemas.microsoft.com/office/drawing/2012/chart"/>
            </c:numRef>
          </c:cat>
          <c:val>
            <c:numRef>
              <c:f>Trésorerie!#REF!</c:f>
              <c:numCache>
                <c:formatCode>General</c:formatCode>
                <c:ptCount val="1"/>
                <c:pt idx="0">
                  <c:v>1</c:v>
                </c:pt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E358-4C33-8D41-E3C33DD8F8F7}"/>
            </c:ext>
          </c:extLst>
        </c:ser>
        <c:ser>
          <c:idx val="8"/>
          <c:order val="8"/>
          <c:tx>
            <c:strRef>
              <c:f>'Cash flow statement'!$A$13</c:f>
              <c:strCache>
                <c:ptCount val="1"/>
                <c:pt idx="0">
                  <c:v>Cash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'Cash flow statement'!$B$4:$F$4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'Cash flow statement'!$B$13:$F$13</c:f>
              <c:numCache>
                <c:formatCode>_-* #,##0\ _D_T_-;\-* #,##0\ _D_T_-;_-* "-"??\ _D_T_-;_-@_-</c:formatCode>
                <c:ptCount val="5"/>
                <c:pt idx="0">
                  <c:v>656.93000000000006</c:v>
                </c:pt>
                <c:pt idx="1">
                  <c:v>-227</c:v>
                </c:pt>
                <c:pt idx="2">
                  <c:v>164.75</c:v>
                </c:pt>
                <c:pt idx="3">
                  <c:v>563.25</c:v>
                </c:pt>
                <c:pt idx="4">
                  <c:v>719.5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58-4C33-8D41-E3C33DD8F8F7}"/>
            </c:ext>
          </c:extLst>
        </c:ser>
        <c:ser>
          <c:idx val="9"/>
          <c:order val="9"/>
          <c:tx>
            <c:strRef>
              <c:f>'Cash flow statement'!$A$14</c:f>
              <c:strCache>
                <c:ptCount val="1"/>
                <c:pt idx="0">
                  <c:v>Cumulated cash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'Cash flow statement'!$B$4:$F$4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'Cash flow statement'!$B$14:$F$14</c:f>
              <c:numCache>
                <c:formatCode>_-* #,##0\ _D_T_-;\-* #,##0\ _D_T_-;_-* "-"??\ _D_T_-;_-@_-</c:formatCode>
                <c:ptCount val="5"/>
                <c:pt idx="0">
                  <c:v>656.93000000000006</c:v>
                </c:pt>
                <c:pt idx="1">
                  <c:v>429.93000000000006</c:v>
                </c:pt>
                <c:pt idx="2">
                  <c:v>594.68000000000006</c:v>
                </c:pt>
                <c:pt idx="3">
                  <c:v>1157.93</c:v>
                </c:pt>
                <c:pt idx="4">
                  <c:v>1877.43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58-4C33-8D41-E3C33DD8F8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1077455"/>
        <c:axId val="261817679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'Cash flow statement'!$A$5</c15:sqref>
                        </c15:formulaRef>
                      </c:ext>
                    </c:extLst>
                    <c:strCache>
                      <c:ptCount val="1"/>
                      <c:pt idx="0">
                        <c:v>Investment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'Cash flow statement'!$B$5:$F$5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181.07</c:v>
                      </c:pt>
                      <c:pt idx="1">
                        <c:v>50</c:v>
                      </c:pt>
                      <c:pt idx="2">
                        <c:v>5</c:v>
                      </c:pt>
                      <c:pt idx="3">
                        <c:v>10</c:v>
                      </c:pt>
                      <c:pt idx="4">
                        <c:v>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E358-4C33-8D41-E3C33DD8F8F7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statement'!$A$6</c15:sqref>
                        </c15:formulaRef>
                      </c:ext>
                    </c:extLst>
                    <c:strCache>
                      <c:ptCount val="1"/>
                      <c:pt idx="0">
                        <c:v>WCR variation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statement'!$B$6:$F$6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80</c:v>
                      </c:pt>
                      <c:pt idx="1">
                        <c:v>20</c:v>
                      </c:pt>
                      <c:pt idx="2">
                        <c:v>143</c:v>
                      </c:pt>
                      <c:pt idx="3">
                        <c:v>140</c:v>
                      </c:pt>
                      <c:pt idx="4">
                        <c:v>113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E358-4C33-8D41-E3C33DD8F8F7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statement'!$A$8</c15:sqref>
                        </c15:formulaRef>
                      </c:ext>
                    </c:extLst>
                    <c:strCache>
                      <c:ptCount val="1"/>
                      <c:pt idx="0">
                        <c:v>Utilzations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statement'!$B$8:$F$8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261.07</c:v>
                      </c:pt>
                      <c:pt idx="1">
                        <c:v>70</c:v>
                      </c:pt>
                      <c:pt idx="2">
                        <c:v>148</c:v>
                      </c:pt>
                      <c:pt idx="3">
                        <c:v>150</c:v>
                      </c:pt>
                      <c:pt idx="4">
                        <c:v>318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358-4C33-8D41-E3C33DD8F8F7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statement'!$A$9</c15:sqref>
                        </c15:formulaRef>
                      </c:ext>
                    </c:extLst>
                    <c:strCache>
                      <c:ptCount val="1"/>
                      <c:pt idx="0">
                        <c:v>Equity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statement'!$B$9:$F$9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500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E358-4C33-8D41-E3C33DD8F8F7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statement'!$A$10</c15:sqref>
                        </c15:formulaRef>
                      </c:ext>
                    </c:extLst>
                    <c:strCache>
                      <c:ptCount val="1"/>
                      <c:pt idx="0">
                        <c:v>Convertible bonds</c:v>
                      </c:pt>
                    </c:strCache>
                  </c:strRef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statement'!$B$10:$F$10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200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E358-4C33-8D41-E3C33DD8F8F7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statement'!$A$11</c15:sqref>
                        </c15:formulaRef>
                      </c:ext>
                    </c:extLst>
                    <c:strCache>
                      <c:ptCount val="1"/>
                      <c:pt idx="0">
                        <c:v>Cash flow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statement'!$B$11:$F$11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218</c:v>
                      </c:pt>
                      <c:pt idx="1">
                        <c:v>-157</c:v>
                      </c:pt>
                      <c:pt idx="2">
                        <c:v>312.75</c:v>
                      </c:pt>
                      <c:pt idx="3">
                        <c:v>713.25</c:v>
                      </c:pt>
                      <c:pt idx="4">
                        <c:v>1037.5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E358-4C33-8D41-E3C33DD8F8F7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statement'!$A$12</c15:sqref>
                        </c15:formulaRef>
                      </c:ext>
                    </c:extLst>
                    <c:strCache>
                      <c:ptCount val="1"/>
                      <c:pt idx="0">
                        <c:v>Ressources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'Cash flow statement'!$B$12:$F$12</c15:sqref>
                        </c15:formulaRef>
                      </c:ext>
                    </c:extLst>
                    <c:numCache>
                      <c:formatCode>_-* #,##0\ _D_T_-;\-* #,##0\ _D_T_-;_-* "-"??\ _D_T_-;_-@_-</c:formatCode>
                      <c:ptCount val="5"/>
                      <c:pt idx="0">
                        <c:v>918</c:v>
                      </c:pt>
                      <c:pt idx="1">
                        <c:v>-157</c:v>
                      </c:pt>
                      <c:pt idx="2">
                        <c:v>312.75</c:v>
                      </c:pt>
                      <c:pt idx="3">
                        <c:v>713.25</c:v>
                      </c:pt>
                      <c:pt idx="4">
                        <c:v>1037.5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E358-4C33-8D41-E3C33DD8F8F7}"/>
                  </c:ext>
                </c:extLst>
              </c15:ser>
            </c15:filteredLineSeries>
          </c:ext>
        </c:extLst>
      </c:lineChart>
      <c:catAx>
        <c:axId val="451077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261817679"/>
        <c:crosses val="autoZero"/>
        <c:auto val="1"/>
        <c:lblAlgn val="ctr"/>
        <c:lblOffset val="100"/>
        <c:noMultiLvlLbl val="0"/>
      </c:catAx>
      <c:valAx>
        <c:axId val="261817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fr-FR"/>
          </a:p>
        </c:txPr>
        <c:crossAx val="451077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fr-FR" b="0"/>
              <a:t>Investment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B7C-42F3-BA7B-F47EDF6155B7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B7C-42F3-BA7B-F47EDF6155B7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B7C-42F3-BA7B-F47EDF6155B7}"/>
              </c:ext>
            </c:extLst>
          </c:dPt>
          <c:dPt>
            <c:idx val="3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B7C-42F3-BA7B-F47EDF6155B7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B7C-42F3-BA7B-F47EDF6155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'Investment &amp; funding'!$A$23:$A$27</c:f>
              <c:strCache>
                <c:ptCount val="5"/>
                <c:pt idx="0">
                  <c:v>Hardware &amp; office equipment</c:v>
                </c:pt>
                <c:pt idx="1">
                  <c:v>Utility car (Leasing self-financing)</c:v>
                </c:pt>
                <c:pt idx="2">
                  <c:v>Closing fees</c:v>
                </c:pt>
                <c:pt idx="3">
                  <c:v>Marketing &amp; missions 2018</c:v>
                </c:pt>
                <c:pt idx="4">
                  <c:v>WCR</c:v>
                </c:pt>
              </c:strCache>
            </c:strRef>
          </c:cat>
          <c:val>
            <c:numRef>
              <c:f>'Investment &amp; funding'!$B$23:$B$27</c:f>
              <c:numCache>
                <c:formatCode>_-* #,##0\ _D_T_-;\-* #,##0\ _D_T_-;_-* "-"??\ _D_T_-;_-@_-</c:formatCode>
                <c:ptCount val="5"/>
                <c:pt idx="0">
                  <c:v>25</c:v>
                </c:pt>
                <c:pt idx="1">
                  <c:v>24</c:v>
                </c:pt>
                <c:pt idx="2">
                  <c:v>38.5</c:v>
                </c:pt>
                <c:pt idx="3">
                  <c:v>93.570000000000007</c:v>
                </c:pt>
                <c:pt idx="4">
                  <c:v>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B7C-42F3-BA7B-F47EDF6155B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extLst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397665898977103"/>
          <c:y val="0.2036676798302785"/>
          <c:w val="0.39227529293536162"/>
          <c:h val="0.70583522870956728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C4F7FB-70FD-45A4-B078-8706B99D92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498A5E-5A82-48C4-A2F0-79CD7868A2ED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Sales </a:t>
          </a:r>
          <a:r>
            <a:rPr lang="fr-FR" sz="1100" dirty="0" err="1">
              <a:solidFill>
                <a:schemeClr val="tx1"/>
              </a:solidFill>
              <a:latin typeface="Century Gothic" panose="020B0502020202020204" pitchFamily="34" charset="0"/>
            </a:rPr>
            <a:t>Director</a:t>
          </a:r>
          <a:endParaRPr lang="fr-FR" sz="11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1126C22-DF8C-4C6E-8A85-F48B2BE5D188}" type="parTrans" cxnId="{2F3FC06E-8A2E-4BCA-A455-E1207E2488D5}">
      <dgm:prSet/>
      <dgm:spPr>
        <a:ln>
          <a:solidFill>
            <a:srgbClr val="C00000"/>
          </a:solidFill>
        </a:ln>
      </dgm:spPr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DA0CE279-6C56-4D3A-9801-B258C2559799}" type="sibTrans" cxnId="{2F3FC06E-8A2E-4BCA-A455-E1207E2488D5}">
      <dgm:prSet/>
      <dgm:spPr/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03476A77-B107-46C4-B55F-D819F853EC90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Adm &amp; fin </a:t>
          </a:r>
          <a:r>
            <a:rPr lang="fr-FR" sz="1100" dirty="0" err="1">
              <a:solidFill>
                <a:schemeClr val="tx1"/>
              </a:solidFill>
              <a:latin typeface="Century Gothic" panose="020B0502020202020204" pitchFamily="34" charset="0"/>
            </a:rPr>
            <a:t>responsible</a:t>
          </a:r>
          <a:endParaRPr lang="fr-FR" sz="11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8F5538A-9528-4FA6-A148-B025BFAC6E61}" type="parTrans" cxnId="{80046371-1B78-4AD1-83B0-2BE083FBB02C}">
      <dgm:prSet/>
      <dgm:spPr/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B70FDB62-3EDD-4160-8B61-E641A075F6BA}" type="sibTrans" cxnId="{80046371-1B78-4AD1-83B0-2BE083FBB02C}">
      <dgm:prSet/>
      <dgm:spPr/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FFF2D841-C8A0-443D-9F10-625A52020D9C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CTO</a:t>
          </a:r>
        </a:p>
      </dgm:t>
    </dgm:pt>
    <dgm:pt modelId="{B6A062E1-3200-40A9-8F20-0D76132642B5}" type="parTrans" cxnId="{3C6BE56B-9361-4271-B3DE-545367294FCF}">
      <dgm:prSet/>
      <dgm:spPr>
        <a:ln>
          <a:solidFill>
            <a:srgbClr val="C00000"/>
          </a:solidFill>
        </a:ln>
      </dgm:spPr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76A3FE68-C2C3-4FE9-9C39-FA3B91C615BF}" type="sibTrans" cxnId="{3C6BE56B-9361-4271-B3DE-545367294FCF}">
      <dgm:prSet/>
      <dgm:spPr/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CA13F70A-4527-40BF-A71B-C17E733FBC88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Hardware </a:t>
          </a:r>
          <a:r>
            <a:rPr lang="fr-FR" sz="1100" dirty="0" err="1">
              <a:solidFill>
                <a:schemeClr val="tx1"/>
              </a:solidFill>
              <a:latin typeface="Century Gothic" panose="020B0502020202020204" pitchFamily="34" charset="0"/>
            </a:rPr>
            <a:t>development</a:t>
          </a:r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 team</a:t>
          </a:r>
        </a:p>
      </dgm:t>
    </dgm:pt>
    <dgm:pt modelId="{5A206425-0DED-4F38-84F9-1E22E805F664}" type="parTrans" cxnId="{E22B8732-86B4-45A6-9374-BC653C53A8F8}">
      <dgm:prSet/>
      <dgm:spPr>
        <a:ln>
          <a:solidFill>
            <a:srgbClr val="C00000"/>
          </a:solidFill>
        </a:ln>
      </dgm:spPr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D7FB3EF4-C81F-4743-998A-3A446032A9B7}" type="sibTrans" cxnId="{E22B8732-86B4-45A6-9374-BC653C53A8F8}">
      <dgm:prSet/>
      <dgm:spPr/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6DD23958-7E0A-4131-A6F5-F6FAC74E9341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1100" dirty="0" err="1">
              <a:solidFill>
                <a:schemeClr val="tx1"/>
              </a:solidFill>
              <a:latin typeface="Century Gothic" panose="020B0502020202020204" pitchFamily="34" charset="0"/>
            </a:rPr>
            <a:t>Account</a:t>
          </a:r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 managers</a:t>
          </a:r>
        </a:p>
      </dgm:t>
    </dgm:pt>
    <dgm:pt modelId="{6D2D83ED-4400-45E1-8098-9BFCB6D9EEC8}" type="parTrans" cxnId="{13C99B4B-FD9A-427F-AB48-48D23D71871D}">
      <dgm:prSet/>
      <dgm:spPr>
        <a:ln>
          <a:solidFill>
            <a:srgbClr val="C00000"/>
          </a:solidFill>
        </a:ln>
      </dgm:spPr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BA132CAA-5EB7-4363-87FF-295FBBBD4F83}" type="sibTrans" cxnId="{13C99B4B-FD9A-427F-AB48-48D23D71871D}">
      <dgm:prSet/>
      <dgm:spPr/>
      <dgm:t>
        <a:bodyPr/>
        <a:lstStyle/>
        <a:p>
          <a:endParaRPr lang="fr-FR" sz="1100">
            <a:latin typeface="Century Gothic" panose="020B0502020202020204" pitchFamily="34" charset="0"/>
          </a:endParaRPr>
        </a:p>
      </dgm:t>
    </dgm:pt>
    <dgm:pt modelId="{820EADF9-41DC-493C-AB9B-3089757D7677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1100" dirty="0" err="1">
              <a:solidFill>
                <a:schemeClr val="tx1"/>
              </a:solidFill>
              <a:latin typeface="Century Gothic" panose="020B0502020202020204" pitchFamily="34" charset="0"/>
            </a:rPr>
            <a:t>Robotics</a:t>
          </a:r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 &amp; IOT team</a:t>
          </a:r>
        </a:p>
      </dgm:t>
    </dgm:pt>
    <dgm:pt modelId="{0E29C89A-B34C-4E7B-BD6D-65FA53F234E3}" type="parTrans" cxnId="{C53EDB4B-A855-4D9E-95AA-BC9FC7DA9AE0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199F5A25-A35F-4A40-BB9C-CC2809D72C0F}" type="sibTrans" cxnId="{C53EDB4B-A855-4D9E-95AA-BC9FC7DA9AE0}">
      <dgm:prSet/>
      <dgm:spPr/>
      <dgm:t>
        <a:bodyPr/>
        <a:lstStyle/>
        <a:p>
          <a:endParaRPr lang="en-US"/>
        </a:p>
      </dgm:t>
    </dgm:pt>
    <dgm:pt modelId="{8E3082DC-DB0C-4B7D-B440-2334A345C399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1100" dirty="0" err="1">
              <a:solidFill>
                <a:schemeClr val="tx1"/>
              </a:solidFill>
              <a:latin typeface="Century Gothic" panose="020B0502020202020204" pitchFamily="34" charset="0"/>
            </a:rPr>
            <a:t>Marketer</a:t>
          </a:r>
          <a:endParaRPr lang="fr-FR" sz="11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203B048-4608-4782-A2A9-DAC963001A68}" type="parTrans" cxnId="{93A9A0EF-13C7-40C0-8B3F-F53B5C86A2FE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766ED937-6988-4113-8261-F977F686CC76}" type="sibTrans" cxnId="{93A9A0EF-13C7-40C0-8B3F-F53B5C86A2FE}">
      <dgm:prSet/>
      <dgm:spPr/>
      <dgm:t>
        <a:bodyPr/>
        <a:lstStyle/>
        <a:p>
          <a:endParaRPr lang="en-US"/>
        </a:p>
      </dgm:t>
    </dgm:pt>
    <dgm:pt modelId="{B231A54A-BE20-4B02-AB30-2D7DD1531AD1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1100" dirty="0">
              <a:solidFill>
                <a:schemeClr val="tx1"/>
              </a:solidFill>
              <a:latin typeface="Century Gothic" panose="020B0502020202020204" pitchFamily="34" charset="0"/>
            </a:rPr>
            <a:t>CEO</a:t>
          </a:r>
        </a:p>
      </dgm:t>
    </dgm:pt>
    <dgm:pt modelId="{D11C57DF-F904-4833-AFAF-987588F17FBC}" type="parTrans" cxnId="{EDFE9BF2-6B8E-4554-9110-59BEA07B3F10}">
      <dgm:prSet/>
      <dgm:spPr/>
      <dgm:t>
        <a:bodyPr/>
        <a:lstStyle/>
        <a:p>
          <a:endParaRPr lang="en-US"/>
        </a:p>
      </dgm:t>
    </dgm:pt>
    <dgm:pt modelId="{E76DCC92-DAC7-4B70-A142-69B575465571}" type="sibTrans" cxnId="{EDFE9BF2-6B8E-4554-9110-59BEA07B3F10}">
      <dgm:prSet/>
      <dgm:spPr/>
      <dgm:t>
        <a:bodyPr/>
        <a:lstStyle/>
        <a:p>
          <a:endParaRPr lang="en-US"/>
        </a:p>
      </dgm:t>
    </dgm:pt>
    <dgm:pt modelId="{EEB06053-1D8E-4D26-BACD-66725F78092B}" type="pres">
      <dgm:prSet presAssocID="{5BC4F7FB-70FD-45A4-B078-8706B99D92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F2B9783-E50F-4525-B35B-0395AFD27189}" type="pres">
      <dgm:prSet presAssocID="{B231A54A-BE20-4B02-AB30-2D7DD1531AD1}" presName="hierRoot1" presStyleCnt="0">
        <dgm:presLayoutVars>
          <dgm:hierBranch val="init"/>
        </dgm:presLayoutVars>
      </dgm:prSet>
      <dgm:spPr/>
    </dgm:pt>
    <dgm:pt modelId="{7D06B394-ADCB-417E-B3FE-489E45A14277}" type="pres">
      <dgm:prSet presAssocID="{B231A54A-BE20-4B02-AB30-2D7DD1531AD1}" presName="rootComposite1" presStyleCnt="0"/>
      <dgm:spPr/>
    </dgm:pt>
    <dgm:pt modelId="{544AE568-2084-4A3B-8CEC-991D1CBD288F}" type="pres">
      <dgm:prSet presAssocID="{B231A54A-BE20-4B02-AB30-2D7DD1531AD1}" presName="rootText1" presStyleLbl="node0" presStyleIdx="0" presStyleCnt="2">
        <dgm:presLayoutVars>
          <dgm:chPref val="3"/>
        </dgm:presLayoutVars>
      </dgm:prSet>
      <dgm:spPr/>
    </dgm:pt>
    <dgm:pt modelId="{0EFD974E-36E4-4B26-8D31-78EF95332487}" type="pres">
      <dgm:prSet presAssocID="{B231A54A-BE20-4B02-AB30-2D7DD1531AD1}" presName="rootConnector1" presStyleLbl="node1" presStyleIdx="0" presStyleCnt="0"/>
      <dgm:spPr/>
    </dgm:pt>
    <dgm:pt modelId="{751EEF3A-2C27-4313-9629-5A56E4670BC0}" type="pres">
      <dgm:prSet presAssocID="{B231A54A-BE20-4B02-AB30-2D7DD1531AD1}" presName="hierChild2" presStyleCnt="0"/>
      <dgm:spPr/>
    </dgm:pt>
    <dgm:pt modelId="{A235C72A-D1A2-4BFB-9F3A-A4646316D0E8}" type="pres">
      <dgm:prSet presAssocID="{B6A062E1-3200-40A9-8F20-0D76132642B5}" presName="Name37" presStyleLbl="parChTrans1D2" presStyleIdx="0" presStyleCnt="2"/>
      <dgm:spPr/>
    </dgm:pt>
    <dgm:pt modelId="{A6A4BCDB-3E63-4F43-8DB2-39E5FCAE3D87}" type="pres">
      <dgm:prSet presAssocID="{FFF2D841-C8A0-443D-9F10-625A52020D9C}" presName="hierRoot2" presStyleCnt="0">
        <dgm:presLayoutVars>
          <dgm:hierBranch val="init"/>
        </dgm:presLayoutVars>
      </dgm:prSet>
      <dgm:spPr/>
    </dgm:pt>
    <dgm:pt modelId="{3ACE5598-F97F-488A-937A-FC2AB7635AF0}" type="pres">
      <dgm:prSet presAssocID="{FFF2D841-C8A0-443D-9F10-625A52020D9C}" presName="rootComposite" presStyleCnt="0"/>
      <dgm:spPr/>
    </dgm:pt>
    <dgm:pt modelId="{7970E3ED-87DC-4D3A-9263-406DC07FC492}" type="pres">
      <dgm:prSet presAssocID="{FFF2D841-C8A0-443D-9F10-625A52020D9C}" presName="rootText" presStyleLbl="node2" presStyleIdx="0" presStyleCnt="2">
        <dgm:presLayoutVars>
          <dgm:chPref val="3"/>
        </dgm:presLayoutVars>
      </dgm:prSet>
      <dgm:spPr/>
    </dgm:pt>
    <dgm:pt modelId="{D2DA0B65-2BEA-4F4A-AAA3-552B0226EC82}" type="pres">
      <dgm:prSet presAssocID="{FFF2D841-C8A0-443D-9F10-625A52020D9C}" presName="rootConnector" presStyleLbl="node2" presStyleIdx="0" presStyleCnt="2"/>
      <dgm:spPr/>
    </dgm:pt>
    <dgm:pt modelId="{4399F50A-D7D4-40AC-AA84-BA650E51EA68}" type="pres">
      <dgm:prSet presAssocID="{FFF2D841-C8A0-443D-9F10-625A52020D9C}" presName="hierChild4" presStyleCnt="0"/>
      <dgm:spPr/>
    </dgm:pt>
    <dgm:pt modelId="{0D09084A-0CF0-4D14-B659-36771E24D356}" type="pres">
      <dgm:prSet presAssocID="{5A206425-0DED-4F38-84F9-1E22E805F664}" presName="Name37" presStyleLbl="parChTrans1D3" presStyleIdx="0" presStyleCnt="4"/>
      <dgm:spPr/>
    </dgm:pt>
    <dgm:pt modelId="{F228DCC3-7F42-4A44-B989-65E9828801C2}" type="pres">
      <dgm:prSet presAssocID="{CA13F70A-4527-40BF-A71B-C17E733FBC88}" presName="hierRoot2" presStyleCnt="0">
        <dgm:presLayoutVars>
          <dgm:hierBranch val="init"/>
        </dgm:presLayoutVars>
      </dgm:prSet>
      <dgm:spPr/>
    </dgm:pt>
    <dgm:pt modelId="{F33DAA5A-618E-4934-B0AD-06D41BAE2170}" type="pres">
      <dgm:prSet presAssocID="{CA13F70A-4527-40BF-A71B-C17E733FBC88}" presName="rootComposite" presStyleCnt="0"/>
      <dgm:spPr/>
    </dgm:pt>
    <dgm:pt modelId="{9DE4F5F1-D2E1-42BD-8D4E-CB0E30A43192}" type="pres">
      <dgm:prSet presAssocID="{CA13F70A-4527-40BF-A71B-C17E733FBC88}" presName="rootText" presStyleLbl="node3" presStyleIdx="0" presStyleCnt="4">
        <dgm:presLayoutVars>
          <dgm:chPref val="3"/>
        </dgm:presLayoutVars>
      </dgm:prSet>
      <dgm:spPr/>
    </dgm:pt>
    <dgm:pt modelId="{37B99B46-0347-43DB-82D6-548BD02AD71F}" type="pres">
      <dgm:prSet presAssocID="{CA13F70A-4527-40BF-A71B-C17E733FBC88}" presName="rootConnector" presStyleLbl="node3" presStyleIdx="0" presStyleCnt="4"/>
      <dgm:spPr/>
    </dgm:pt>
    <dgm:pt modelId="{212EDF54-CB79-4991-A559-502953840662}" type="pres">
      <dgm:prSet presAssocID="{CA13F70A-4527-40BF-A71B-C17E733FBC88}" presName="hierChild4" presStyleCnt="0"/>
      <dgm:spPr/>
    </dgm:pt>
    <dgm:pt modelId="{6F04A73E-FE20-4F60-BBB5-F374C095AC25}" type="pres">
      <dgm:prSet presAssocID="{CA13F70A-4527-40BF-A71B-C17E733FBC88}" presName="hierChild5" presStyleCnt="0"/>
      <dgm:spPr/>
    </dgm:pt>
    <dgm:pt modelId="{50F4D6CF-48BD-49AD-98A7-4E078788B5A9}" type="pres">
      <dgm:prSet presAssocID="{0E29C89A-B34C-4E7B-BD6D-65FA53F234E3}" presName="Name37" presStyleLbl="parChTrans1D3" presStyleIdx="1" presStyleCnt="4"/>
      <dgm:spPr/>
    </dgm:pt>
    <dgm:pt modelId="{BD90EE6B-6DF7-4015-9225-C01E5C66B8EE}" type="pres">
      <dgm:prSet presAssocID="{820EADF9-41DC-493C-AB9B-3089757D7677}" presName="hierRoot2" presStyleCnt="0">
        <dgm:presLayoutVars>
          <dgm:hierBranch val="init"/>
        </dgm:presLayoutVars>
      </dgm:prSet>
      <dgm:spPr/>
    </dgm:pt>
    <dgm:pt modelId="{FC48AB69-1854-47EB-BFB1-49038BFA3124}" type="pres">
      <dgm:prSet presAssocID="{820EADF9-41DC-493C-AB9B-3089757D7677}" presName="rootComposite" presStyleCnt="0"/>
      <dgm:spPr/>
    </dgm:pt>
    <dgm:pt modelId="{348928EC-0845-44DE-88C7-58CEC4C7BEB7}" type="pres">
      <dgm:prSet presAssocID="{820EADF9-41DC-493C-AB9B-3089757D7677}" presName="rootText" presStyleLbl="node3" presStyleIdx="1" presStyleCnt="4">
        <dgm:presLayoutVars>
          <dgm:chPref val="3"/>
        </dgm:presLayoutVars>
      </dgm:prSet>
      <dgm:spPr/>
    </dgm:pt>
    <dgm:pt modelId="{7EFA1759-6B20-4EDB-96A0-A93D2643113E}" type="pres">
      <dgm:prSet presAssocID="{820EADF9-41DC-493C-AB9B-3089757D7677}" presName="rootConnector" presStyleLbl="node3" presStyleIdx="1" presStyleCnt="4"/>
      <dgm:spPr/>
    </dgm:pt>
    <dgm:pt modelId="{87B9A79F-A2D3-448E-93DA-D126E4F1CD9B}" type="pres">
      <dgm:prSet presAssocID="{820EADF9-41DC-493C-AB9B-3089757D7677}" presName="hierChild4" presStyleCnt="0"/>
      <dgm:spPr/>
    </dgm:pt>
    <dgm:pt modelId="{C797A6DC-B5D5-4324-A4FB-D338B273CA98}" type="pres">
      <dgm:prSet presAssocID="{820EADF9-41DC-493C-AB9B-3089757D7677}" presName="hierChild5" presStyleCnt="0"/>
      <dgm:spPr/>
    </dgm:pt>
    <dgm:pt modelId="{77B388CC-400C-4ED3-849F-CA6C650C1FC1}" type="pres">
      <dgm:prSet presAssocID="{FFF2D841-C8A0-443D-9F10-625A52020D9C}" presName="hierChild5" presStyleCnt="0"/>
      <dgm:spPr/>
    </dgm:pt>
    <dgm:pt modelId="{20E4CD25-274F-4346-AB88-0D121A107BCA}" type="pres">
      <dgm:prSet presAssocID="{B1126C22-DF8C-4C6E-8A85-F48B2BE5D188}" presName="Name37" presStyleLbl="parChTrans1D2" presStyleIdx="1" presStyleCnt="2"/>
      <dgm:spPr/>
    </dgm:pt>
    <dgm:pt modelId="{67FF0357-542D-49A0-9848-147ADFC808A3}" type="pres">
      <dgm:prSet presAssocID="{AC498A5E-5A82-48C4-A2F0-79CD7868A2ED}" presName="hierRoot2" presStyleCnt="0">
        <dgm:presLayoutVars>
          <dgm:hierBranch val="init"/>
        </dgm:presLayoutVars>
      </dgm:prSet>
      <dgm:spPr/>
    </dgm:pt>
    <dgm:pt modelId="{BB32A42F-4312-44FE-A18E-431CCEEAEBA0}" type="pres">
      <dgm:prSet presAssocID="{AC498A5E-5A82-48C4-A2F0-79CD7868A2ED}" presName="rootComposite" presStyleCnt="0"/>
      <dgm:spPr/>
    </dgm:pt>
    <dgm:pt modelId="{A09A6EFD-8842-4C04-8DE7-28590E1F8602}" type="pres">
      <dgm:prSet presAssocID="{AC498A5E-5A82-48C4-A2F0-79CD7868A2ED}" presName="rootText" presStyleLbl="node2" presStyleIdx="1" presStyleCnt="2">
        <dgm:presLayoutVars>
          <dgm:chPref val="3"/>
        </dgm:presLayoutVars>
      </dgm:prSet>
      <dgm:spPr/>
    </dgm:pt>
    <dgm:pt modelId="{F197DCA4-85A2-488D-AD2A-1ADF62BFD459}" type="pres">
      <dgm:prSet presAssocID="{AC498A5E-5A82-48C4-A2F0-79CD7868A2ED}" presName="rootConnector" presStyleLbl="node2" presStyleIdx="1" presStyleCnt="2"/>
      <dgm:spPr/>
    </dgm:pt>
    <dgm:pt modelId="{D5F3FAA4-6216-4747-BDD0-6ED0097A7C56}" type="pres">
      <dgm:prSet presAssocID="{AC498A5E-5A82-48C4-A2F0-79CD7868A2ED}" presName="hierChild4" presStyleCnt="0"/>
      <dgm:spPr/>
    </dgm:pt>
    <dgm:pt modelId="{93E49898-F787-48F4-B272-268769DB9DEC}" type="pres">
      <dgm:prSet presAssocID="{6D2D83ED-4400-45E1-8098-9BFCB6D9EEC8}" presName="Name37" presStyleLbl="parChTrans1D3" presStyleIdx="2" presStyleCnt="4"/>
      <dgm:spPr/>
    </dgm:pt>
    <dgm:pt modelId="{82BD612C-F471-4476-9073-C2986B941524}" type="pres">
      <dgm:prSet presAssocID="{6DD23958-7E0A-4131-A6F5-F6FAC74E9341}" presName="hierRoot2" presStyleCnt="0">
        <dgm:presLayoutVars>
          <dgm:hierBranch val="init"/>
        </dgm:presLayoutVars>
      </dgm:prSet>
      <dgm:spPr/>
    </dgm:pt>
    <dgm:pt modelId="{7A2FBF70-3D89-43A6-A1B6-6B0178AC28B4}" type="pres">
      <dgm:prSet presAssocID="{6DD23958-7E0A-4131-A6F5-F6FAC74E9341}" presName="rootComposite" presStyleCnt="0"/>
      <dgm:spPr/>
    </dgm:pt>
    <dgm:pt modelId="{CF23EC3B-323A-4862-9B8F-F7EB322A9655}" type="pres">
      <dgm:prSet presAssocID="{6DD23958-7E0A-4131-A6F5-F6FAC74E9341}" presName="rootText" presStyleLbl="node3" presStyleIdx="2" presStyleCnt="4">
        <dgm:presLayoutVars>
          <dgm:chPref val="3"/>
        </dgm:presLayoutVars>
      </dgm:prSet>
      <dgm:spPr/>
    </dgm:pt>
    <dgm:pt modelId="{F8F874CC-9142-4939-A92A-F68942149EAF}" type="pres">
      <dgm:prSet presAssocID="{6DD23958-7E0A-4131-A6F5-F6FAC74E9341}" presName="rootConnector" presStyleLbl="node3" presStyleIdx="2" presStyleCnt="4"/>
      <dgm:spPr/>
    </dgm:pt>
    <dgm:pt modelId="{90F32DC5-2756-494F-9D36-BE1EB345B744}" type="pres">
      <dgm:prSet presAssocID="{6DD23958-7E0A-4131-A6F5-F6FAC74E9341}" presName="hierChild4" presStyleCnt="0"/>
      <dgm:spPr/>
    </dgm:pt>
    <dgm:pt modelId="{9FDDF130-7D00-4146-8B6D-844E97DB9108}" type="pres">
      <dgm:prSet presAssocID="{6DD23958-7E0A-4131-A6F5-F6FAC74E9341}" presName="hierChild5" presStyleCnt="0"/>
      <dgm:spPr/>
    </dgm:pt>
    <dgm:pt modelId="{3C8693B6-785D-483A-91D4-9F75BBE6068D}" type="pres">
      <dgm:prSet presAssocID="{D203B048-4608-4782-A2A9-DAC963001A68}" presName="Name37" presStyleLbl="parChTrans1D3" presStyleIdx="3" presStyleCnt="4"/>
      <dgm:spPr/>
    </dgm:pt>
    <dgm:pt modelId="{7F17C482-AD4A-49C4-9CE7-0AE1A7E984B5}" type="pres">
      <dgm:prSet presAssocID="{8E3082DC-DB0C-4B7D-B440-2334A345C399}" presName="hierRoot2" presStyleCnt="0">
        <dgm:presLayoutVars>
          <dgm:hierBranch val="init"/>
        </dgm:presLayoutVars>
      </dgm:prSet>
      <dgm:spPr/>
    </dgm:pt>
    <dgm:pt modelId="{16ED097D-DC99-4293-B774-EAC3E3F1DE14}" type="pres">
      <dgm:prSet presAssocID="{8E3082DC-DB0C-4B7D-B440-2334A345C399}" presName="rootComposite" presStyleCnt="0"/>
      <dgm:spPr/>
    </dgm:pt>
    <dgm:pt modelId="{83355717-2E39-40B2-A161-2B5DB2E21BDB}" type="pres">
      <dgm:prSet presAssocID="{8E3082DC-DB0C-4B7D-B440-2334A345C399}" presName="rootText" presStyleLbl="node3" presStyleIdx="3" presStyleCnt="4">
        <dgm:presLayoutVars>
          <dgm:chPref val="3"/>
        </dgm:presLayoutVars>
      </dgm:prSet>
      <dgm:spPr/>
    </dgm:pt>
    <dgm:pt modelId="{22C8ED96-2AB0-4860-813C-7486BD77B810}" type="pres">
      <dgm:prSet presAssocID="{8E3082DC-DB0C-4B7D-B440-2334A345C399}" presName="rootConnector" presStyleLbl="node3" presStyleIdx="3" presStyleCnt="4"/>
      <dgm:spPr/>
    </dgm:pt>
    <dgm:pt modelId="{0AB8FD51-71E3-4E7E-8A1A-35A7F5E418BB}" type="pres">
      <dgm:prSet presAssocID="{8E3082DC-DB0C-4B7D-B440-2334A345C399}" presName="hierChild4" presStyleCnt="0"/>
      <dgm:spPr/>
    </dgm:pt>
    <dgm:pt modelId="{BFC85E43-86FD-4E8A-85A1-D81F42AF3369}" type="pres">
      <dgm:prSet presAssocID="{8E3082DC-DB0C-4B7D-B440-2334A345C399}" presName="hierChild5" presStyleCnt="0"/>
      <dgm:spPr/>
    </dgm:pt>
    <dgm:pt modelId="{B20E168E-9876-48CA-B477-F4ED756C3353}" type="pres">
      <dgm:prSet presAssocID="{AC498A5E-5A82-48C4-A2F0-79CD7868A2ED}" presName="hierChild5" presStyleCnt="0"/>
      <dgm:spPr/>
    </dgm:pt>
    <dgm:pt modelId="{63ED1596-4A14-4119-B9DD-010B7CDE23D3}" type="pres">
      <dgm:prSet presAssocID="{B231A54A-BE20-4B02-AB30-2D7DD1531AD1}" presName="hierChild3" presStyleCnt="0"/>
      <dgm:spPr/>
    </dgm:pt>
    <dgm:pt modelId="{883F2238-552D-4963-A985-68F5E9EDA2CB}" type="pres">
      <dgm:prSet presAssocID="{03476A77-B107-46C4-B55F-D819F853EC90}" presName="hierRoot1" presStyleCnt="0">
        <dgm:presLayoutVars>
          <dgm:hierBranch val="init"/>
        </dgm:presLayoutVars>
      </dgm:prSet>
      <dgm:spPr/>
    </dgm:pt>
    <dgm:pt modelId="{AF9E727A-24F6-4E28-8048-632F6F745131}" type="pres">
      <dgm:prSet presAssocID="{03476A77-B107-46C4-B55F-D819F853EC90}" presName="rootComposite1" presStyleCnt="0"/>
      <dgm:spPr/>
    </dgm:pt>
    <dgm:pt modelId="{83669A9D-3374-4AAD-A920-E7E0FDABBE10}" type="pres">
      <dgm:prSet presAssocID="{03476A77-B107-46C4-B55F-D819F853EC90}" presName="rootText1" presStyleLbl="node0" presStyleIdx="1" presStyleCnt="2">
        <dgm:presLayoutVars>
          <dgm:chPref val="3"/>
        </dgm:presLayoutVars>
      </dgm:prSet>
      <dgm:spPr/>
    </dgm:pt>
    <dgm:pt modelId="{273EF4A5-4C70-41D5-B590-6C4149A819A5}" type="pres">
      <dgm:prSet presAssocID="{03476A77-B107-46C4-B55F-D819F853EC90}" presName="rootConnector1" presStyleLbl="node1" presStyleIdx="0" presStyleCnt="0"/>
      <dgm:spPr/>
    </dgm:pt>
    <dgm:pt modelId="{03EE608D-CF84-49FE-B454-639C330BCA64}" type="pres">
      <dgm:prSet presAssocID="{03476A77-B107-46C4-B55F-D819F853EC90}" presName="hierChild2" presStyleCnt="0"/>
      <dgm:spPr/>
    </dgm:pt>
    <dgm:pt modelId="{7C62D6FB-5FF4-4B42-A7BA-AD387CF6A223}" type="pres">
      <dgm:prSet presAssocID="{03476A77-B107-46C4-B55F-D819F853EC90}" presName="hierChild3" presStyleCnt="0"/>
      <dgm:spPr/>
    </dgm:pt>
  </dgm:ptLst>
  <dgm:cxnLst>
    <dgm:cxn modelId="{8083BB03-16B1-48AD-B2E8-E30AD7E8DBD3}" type="presOf" srcId="{0E29C89A-B34C-4E7B-BD6D-65FA53F234E3}" destId="{50F4D6CF-48BD-49AD-98A7-4E078788B5A9}" srcOrd="0" destOrd="0" presId="urn:microsoft.com/office/officeart/2005/8/layout/orgChart1"/>
    <dgm:cxn modelId="{8C867813-843D-4BA4-A605-1F89A7F3F2CA}" type="presOf" srcId="{6DD23958-7E0A-4131-A6F5-F6FAC74E9341}" destId="{CF23EC3B-323A-4862-9B8F-F7EB322A9655}" srcOrd="0" destOrd="0" presId="urn:microsoft.com/office/officeart/2005/8/layout/orgChart1"/>
    <dgm:cxn modelId="{6ADAAF13-E951-4DA8-994C-93144CE965E9}" type="presOf" srcId="{5A206425-0DED-4F38-84F9-1E22E805F664}" destId="{0D09084A-0CF0-4D14-B659-36771E24D356}" srcOrd="0" destOrd="0" presId="urn:microsoft.com/office/officeart/2005/8/layout/orgChart1"/>
    <dgm:cxn modelId="{E22B8732-86B4-45A6-9374-BC653C53A8F8}" srcId="{FFF2D841-C8A0-443D-9F10-625A52020D9C}" destId="{CA13F70A-4527-40BF-A71B-C17E733FBC88}" srcOrd="0" destOrd="0" parTransId="{5A206425-0DED-4F38-84F9-1E22E805F664}" sibTransId="{D7FB3EF4-C81F-4743-998A-3A446032A9B7}"/>
    <dgm:cxn modelId="{90ED1841-426F-4E42-8FC9-96C661E3D2AE}" type="presOf" srcId="{6DD23958-7E0A-4131-A6F5-F6FAC74E9341}" destId="{F8F874CC-9142-4939-A92A-F68942149EAF}" srcOrd="1" destOrd="0" presId="urn:microsoft.com/office/officeart/2005/8/layout/orgChart1"/>
    <dgm:cxn modelId="{DCEFB762-9AED-4626-9152-46518DE55820}" type="presOf" srcId="{03476A77-B107-46C4-B55F-D819F853EC90}" destId="{273EF4A5-4C70-41D5-B590-6C4149A819A5}" srcOrd="1" destOrd="0" presId="urn:microsoft.com/office/officeart/2005/8/layout/orgChart1"/>
    <dgm:cxn modelId="{13C99B4B-FD9A-427F-AB48-48D23D71871D}" srcId="{AC498A5E-5A82-48C4-A2F0-79CD7868A2ED}" destId="{6DD23958-7E0A-4131-A6F5-F6FAC74E9341}" srcOrd="0" destOrd="0" parTransId="{6D2D83ED-4400-45E1-8098-9BFCB6D9EEC8}" sibTransId="{BA132CAA-5EB7-4363-87FF-295FBBBD4F83}"/>
    <dgm:cxn modelId="{C53EDB4B-A855-4D9E-95AA-BC9FC7DA9AE0}" srcId="{FFF2D841-C8A0-443D-9F10-625A52020D9C}" destId="{820EADF9-41DC-493C-AB9B-3089757D7677}" srcOrd="1" destOrd="0" parTransId="{0E29C89A-B34C-4E7B-BD6D-65FA53F234E3}" sibTransId="{199F5A25-A35F-4A40-BB9C-CC2809D72C0F}"/>
    <dgm:cxn modelId="{3C6BE56B-9361-4271-B3DE-545367294FCF}" srcId="{B231A54A-BE20-4B02-AB30-2D7DD1531AD1}" destId="{FFF2D841-C8A0-443D-9F10-625A52020D9C}" srcOrd="0" destOrd="0" parTransId="{B6A062E1-3200-40A9-8F20-0D76132642B5}" sibTransId="{76A3FE68-C2C3-4FE9-9C39-FA3B91C615BF}"/>
    <dgm:cxn modelId="{D87C306D-F870-4D6B-A7C3-BC84A1CAB77E}" type="presOf" srcId="{FFF2D841-C8A0-443D-9F10-625A52020D9C}" destId="{D2DA0B65-2BEA-4F4A-AAA3-552B0226EC82}" srcOrd="1" destOrd="0" presId="urn:microsoft.com/office/officeart/2005/8/layout/orgChart1"/>
    <dgm:cxn modelId="{CD73344E-29E1-444F-9179-61038E7C692F}" type="presOf" srcId="{6D2D83ED-4400-45E1-8098-9BFCB6D9EEC8}" destId="{93E49898-F787-48F4-B272-268769DB9DEC}" srcOrd="0" destOrd="0" presId="urn:microsoft.com/office/officeart/2005/8/layout/orgChart1"/>
    <dgm:cxn modelId="{2F3FC06E-8A2E-4BCA-A455-E1207E2488D5}" srcId="{B231A54A-BE20-4B02-AB30-2D7DD1531AD1}" destId="{AC498A5E-5A82-48C4-A2F0-79CD7868A2ED}" srcOrd="1" destOrd="0" parTransId="{B1126C22-DF8C-4C6E-8A85-F48B2BE5D188}" sibTransId="{DA0CE279-6C56-4D3A-9801-B258C2559799}"/>
    <dgm:cxn modelId="{4A58FF4E-310F-4969-AB86-3D389C359787}" type="presOf" srcId="{B231A54A-BE20-4B02-AB30-2D7DD1531AD1}" destId="{0EFD974E-36E4-4B26-8D31-78EF95332487}" srcOrd="1" destOrd="0" presId="urn:microsoft.com/office/officeart/2005/8/layout/orgChart1"/>
    <dgm:cxn modelId="{25DA6170-1D79-47DC-931B-AA1E616ED974}" type="presOf" srcId="{B1126C22-DF8C-4C6E-8A85-F48B2BE5D188}" destId="{20E4CD25-274F-4346-AB88-0D121A107BCA}" srcOrd="0" destOrd="0" presId="urn:microsoft.com/office/officeart/2005/8/layout/orgChart1"/>
    <dgm:cxn modelId="{80046371-1B78-4AD1-83B0-2BE083FBB02C}" srcId="{5BC4F7FB-70FD-45A4-B078-8706B99D92A2}" destId="{03476A77-B107-46C4-B55F-D819F853EC90}" srcOrd="1" destOrd="0" parTransId="{B8F5538A-9528-4FA6-A148-B025BFAC6E61}" sibTransId="{B70FDB62-3EDD-4160-8B61-E641A075F6BA}"/>
    <dgm:cxn modelId="{75F66C51-470F-4B38-A54C-FC0ED0727B18}" type="presOf" srcId="{D203B048-4608-4782-A2A9-DAC963001A68}" destId="{3C8693B6-785D-483A-91D4-9F75BBE6068D}" srcOrd="0" destOrd="0" presId="urn:microsoft.com/office/officeart/2005/8/layout/orgChart1"/>
    <dgm:cxn modelId="{C11DB976-5D1B-41AC-A11B-E2169BE84B8E}" type="presOf" srcId="{CA13F70A-4527-40BF-A71B-C17E733FBC88}" destId="{9DE4F5F1-D2E1-42BD-8D4E-CB0E30A43192}" srcOrd="0" destOrd="0" presId="urn:microsoft.com/office/officeart/2005/8/layout/orgChart1"/>
    <dgm:cxn modelId="{B12E3877-EF13-4734-A1E5-DBDDF46613DA}" type="presOf" srcId="{CA13F70A-4527-40BF-A71B-C17E733FBC88}" destId="{37B99B46-0347-43DB-82D6-548BD02AD71F}" srcOrd="1" destOrd="0" presId="urn:microsoft.com/office/officeart/2005/8/layout/orgChart1"/>
    <dgm:cxn modelId="{418BB37A-B479-4E7E-9CEF-A784AD3402BA}" type="presOf" srcId="{8E3082DC-DB0C-4B7D-B440-2334A345C399}" destId="{22C8ED96-2AB0-4860-813C-7486BD77B810}" srcOrd="1" destOrd="0" presId="urn:microsoft.com/office/officeart/2005/8/layout/orgChart1"/>
    <dgm:cxn modelId="{AD322185-F692-44F6-8943-968A69A9F93A}" type="presOf" srcId="{8E3082DC-DB0C-4B7D-B440-2334A345C399}" destId="{83355717-2E39-40B2-A161-2B5DB2E21BDB}" srcOrd="0" destOrd="0" presId="urn:microsoft.com/office/officeart/2005/8/layout/orgChart1"/>
    <dgm:cxn modelId="{660CC890-3579-48B1-BA95-0C271697C736}" type="presOf" srcId="{B6A062E1-3200-40A9-8F20-0D76132642B5}" destId="{A235C72A-D1A2-4BFB-9F3A-A4646316D0E8}" srcOrd="0" destOrd="0" presId="urn:microsoft.com/office/officeart/2005/8/layout/orgChart1"/>
    <dgm:cxn modelId="{4CD15798-B1F0-4EED-8C00-656FE1B7F35D}" type="presOf" srcId="{FFF2D841-C8A0-443D-9F10-625A52020D9C}" destId="{7970E3ED-87DC-4D3A-9263-406DC07FC492}" srcOrd="0" destOrd="0" presId="urn:microsoft.com/office/officeart/2005/8/layout/orgChart1"/>
    <dgm:cxn modelId="{FD129CBA-4F75-4CBC-A68E-CB1CC1262039}" type="presOf" srcId="{B231A54A-BE20-4B02-AB30-2D7DD1531AD1}" destId="{544AE568-2084-4A3B-8CEC-991D1CBD288F}" srcOrd="0" destOrd="0" presId="urn:microsoft.com/office/officeart/2005/8/layout/orgChart1"/>
    <dgm:cxn modelId="{FFCF11C7-65A7-434E-BE98-68B0852F854A}" type="presOf" srcId="{AC498A5E-5A82-48C4-A2F0-79CD7868A2ED}" destId="{F197DCA4-85A2-488D-AD2A-1ADF62BFD459}" srcOrd="1" destOrd="0" presId="urn:microsoft.com/office/officeart/2005/8/layout/orgChart1"/>
    <dgm:cxn modelId="{06B4A8CC-FF16-4D65-84F3-BED9ABCAABA9}" type="presOf" srcId="{820EADF9-41DC-493C-AB9B-3089757D7677}" destId="{7EFA1759-6B20-4EDB-96A0-A93D2643113E}" srcOrd="1" destOrd="0" presId="urn:microsoft.com/office/officeart/2005/8/layout/orgChart1"/>
    <dgm:cxn modelId="{1D9A81DD-6A01-4DCA-87B5-CEF4E60D21FC}" type="presOf" srcId="{AC498A5E-5A82-48C4-A2F0-79CD7868A2ED}" destId="{A09A6EFD-8842-4C04-8DE7-28590E1F8602}" srcOrd="0" destOrd="0" presId="urn:microsoft.com/office/officeart/2005/8/layout/orgChart1"/>
    <dgm:cxn modelId="{13ED67E2-BD92-40C4-AEB9-7434DEF4C48D}" type="presOf" srcId="{820EADF9-41DC-493C-AB9B-3089757D7677}" destId="{348928EC-0845-44DE-88C7-58CEC4C7BEB7}" srcOrd="0" destOrd="0" presId="urn:microsoft.com/office/officeart/2005/8/layout/orgChart1"/>
    <dgm:cxn modelId="{36F0B5E3-9442-431E-AC7F-97B487D0A74A}" type="presOf" srcId="{5BC4F7FB-70FD-45A4-B078-8706B99D92A2}" destId="{EEB06053-1D8E-4D26-BACD-66725F78092B}" srcOrd="0" destOrd="0" presId="urn:microsoft.com/office/officeart/2005/8/layout/orgChart1"/>
    <dgm:cxn modelId="{FAAABBEE-2C50-437C-B40E-A4EB43EECA50}" type="presOf" srcId="{03476A77-B107-46C4-B55F-D819F853EC90}" destId="{83669A9D-3374-4AAD-A920-E7E0FDABBE10}" srcOrd="0" destOrd="0" presId="urn:microsoft.com/office/officeart/2005/8/layout/orgChart1"/>
    <dgm:cxn modelId="{93A9A0EF-13C7-40C0-8B3F-F53B5C86A2FE}" srcId="{AC498A5E-5A82-48C4-A2F0-79CD7868A2ED}" destId="{8E3082DC-DB0C-4B7D-B440-2334A345C399}" srcOrd="1" destOrd="0" parTransId="{D203B048-4608-4782-A2A9-DAC963001A68}" sibTransId="{766ED937-6988-4113-8261-F977F686CC76}"/>
    <dgm:cxn modelId="{EDFE9BF2-6B8E-4554-9110-59BEA07B3F10}" srcId="{5BC4F7FB-70FD-45A4-B078-8706B99D92A2}" destId="{B231A54A-BE20-4B02-AB30-2D7DD1531AD1}" srcOrd="0" destOrd="0" parTransId="{D11C57DF-F904-4833-AFAF-987588F17FBC}" sibTransId="{E76DCC92-DAC7-4B70-A142-69B575465571}"/>
    <dgm:cxn modelId="{D5A272F6-9D3B-4C4F-9773-7B64DA31622D}" type="presParOf" srcId="{EEB06053-1D8E-4D26-BACD-66725F78092B}" destId="{BF2B9783-E50F-4525-B35B-0395AFD27189}" srcOrd="0" destOrd="0" presId="urn:microsoft.com/office/officeart/2005/8/layout/orgChart1"/>
    <dgm:cxn modelId="{ECB5AF20-3FBB-47D5-9ECD-A6C39F687706}" type="presParOf" srcId="{BF2B9783-E50F-4525-B35B-0395AFD27189}" destId="{7D06B394-ADCB-417E-B3FE-489E45A14277}" srcOrd="0" destOrd="0" presId="urn:microsoft.com/office/officeart/2005/8/layout/orgChart1"/>
    <dgm:cxn modelId="{285D3260-5A83-4530-A6A4-34354CC223AF}" type="presParOf" srcId="{7D06B394-ADCB-417E-B3FE-489E45A14277}" destId="{544AE568-2084-4A3B-8CEC-991D1CBD288F}" srcOrd="0" destOrd="0" presId="urn:microsoft.com/office/officeart/2005/8/layout/orgChart1"/>
    <dgm:cxn modelId="{A6F392A0-AEAF-449A-BE12-847FD5DADF74}" type="presParOf" srcId="{7D06B394-ADCB-417E-B3FE-489E45A14277}" destId="{0EFD974E-36E4-4B26-8D31-78EF95332487}" srcOrd="1" destOrd="0" presId="urn:microsoft.com/office/officeart/2005/8/layout/orgChart1"/>
    <dgm:cxn modelId="{FECF6C21-97B0-48F2-A24C-869F3678A24E}" type="presParOf" srcId="{BF2B9783-E50F-4525-B35B-0395AFD27189}" destId="{751EEF3A-2C27-4313-9629-5A56E4670BC0}" srcOrd="1" destOrd="0" presId="urn:microsoft.com/office/officeart/2005/8/layout/orgChart1"/>
    <dgm:cxn modelId="{70EA84E7-B391-45E3-820C-AA3E204B90FB}" type="presParOf" srcId="{751EEF3A-2C27-4313-9629-5A56E4670BC0}" destId="{A235C72A-D1A2-4BFB-9F3A-A4646316D0E8}" srcOrd="0" destOrd="0" presId="urn:microsoft.com/office/officeart/2005/8/layout/orgChart1"/>
    <dgm:cxn modelId="{A18B6534-0845-480B-979E-3CDE9939CEB8}" type="presParOf" srcId="{751EEF3A-2C27-4313-9629-5A56E4670BC0}" destId="{A6A4BCDB-3E63-4F43-8DB2-39E5FCAE3D87}" srcOrd="1" destOrd="0" presId="urn:microsoft.com/office/officeart/2005/8/layout/orgChart1"/>
    <dgm:cxn modelId="{679742B1-4630-4B6B-81F2-99819251FD87}" type="presParOf" srcId="{A6A4BCDB-3E63-4F43-8DB2-39E5FCAE3D87}" destId="{3ACE5598-F97F-488A-937A-FC2AB7635AF0}" srcOrd="0" destOrd="0" presId="urn:microsoft.com/office/officeart/2005/8/layout/orgChart1"/>
    <dgm:cxn modelId="{35EFE6E5-4C45-4CFD-9836-F595DCA41FDF}" type="presParOf" srcId="{3ACE5598-F97F-488A-937A-FC2AB7635AF0}" destId="{7970E3ED-87DC-4D3A-9263-406DC07FC492}" srcOrd="0" destOrd="0" presId="urn:microsoft.com/office/officeart/2005/8/layout/orgChart1"/>
    <dgm:cxn modelId="{84BAD315-2ACF-4D5C-A668-F9865BC8762A}" type="presParOf" srcId="{3ACE5598-F97F-488A-937A-FC2AB7635AF0}" destId="{D2DA0B65-2BEA-4F4A-AAA3-552B0226EC82}" srcOrd="1" destOrd="0" presId="urn:microsoft.com/office/officeart/2005/8/layout/orgChart1"/>
    <dgm:cxn modelId="{DA9DE9BB-9166-46F1-A779-735334F364B0}" type="presParOf" srcId="{A6A4BCDB-3E63-4F43-8DB2-39E5FCAE3D87}" destId="{4399F50A-D7D4-40AC-AA84-BA650E51EA68}" srcOrd="1" destOrd="0" presId="urn:microsoft.com/office/officeart/2005/8/layout/orgChart1"/>
    <dgm:cxn modelId="{335147FF-6F1A-43E6-8225-09C52D3F2B97}" type="presParOf" srcId="{4399F50A-D7D4-40AC-AA84-BA650E51EA68}" destId="{0D09084A-0CF0-4D14-B659-36771E24D356}" srcOrd="0" destOrd="0" presId="urn:microsoft.com/office/officeart/2005/8/layout/orgChart1"/>
    <dgm:cxn modelId="{CC0BC903-6AD0-4EA6-9444-815BF28D686B}" type="presParOf" srcId="{4399F50A-D7D4-40AC-AA84-BA650E51EA68}" destId="{F228DCC3-7F42-4A44-B989-65E9828801C2}" srcOrd="1" destOrd="0" presId="urn:microsoft.com/office/officeart/2005/8/layout/orgChart1"/>
    <dgm:cxn modelId="{C7C6BDF7-EDC3-420D-87C9-DEFE199F9854}" type="presParOf" srcId="{F228DCC3-7F42-4A44-B989-65E9828801C2}" destId="{F33DAA5A-618E-4934-B0AD-06D41BAE2170}" srcOrd="0" destOrd="0" presId="urn:microsoft.com/office/officeart/2005/8/layout/orgChart1"/>
    <dgm:cxn modelId="{9ACFD5CF-8503-479C-9122-00169C5095A9}" type="presParOf" srcId="{F33DAA5A-618E-4934-B0AD-06D41BAE2170}" destId="{9DE4F5F1-D2E1-42BD-8D4E-CB0E30A43192}" srcOrd="0" destOrd="0" presId="urn:microsoft.com/office/officeart/2005/8/layout/orgChart1"/>
    <dgm:cxn modelId="{032E9020-9975-4A8C-BF95-DA6116AD8C8C}" type="presParOf" srcId="{F33DAA5A-618E-4934-B0AD-06D41BAE2170}" destId="{37B99B46-0347-43DB-82D6-548BD02AD71F}" srcOrd="1" destOrd="0" presId="urn:microsoft.com/office/officeart/2005/8/layout/orgChart1"/>
    <dgm:cxn modelId="{BD974760-7D3A-466A-A3BA-95AC2A720582}" type="presParOf" srcId="{F228DCC3-7F42-4A44-B989-65E9828801C2}" destId="{212EDF54-CB79-4991-A559-502953840662}" srcOrd="1" destOrd="0" presId="urn:microsoft.com/office/officeart/2005/8/layout/orgChart1"/>
    <dgm:cxn modelId="{4B300E7F-CCD9-42D6-A176-52280D5993A5}" type="presParOf" srcId="{F228DCC3-7F42-4A44-B989-65E9828801C2}" destId="{6F04A73E-FE20-4F60-BBB5-F374C095AC25}" srcOrd="2" destOrd="0" presId="urn:microsoft.com/office/officeart/2005/8/layout/orgChart1"/>
    <dgm:cxn modelId="{AE8256D2-7DF7-4DEC-B0DC-02BF43704A85}" type="presParOf" srcId="{4399F50A-D7D4-40AC-AA84-BA650E51EA68}" destId="{50F4D6CF-48BD-49AD-98A7-4E078788B5A9}" srcOrd="2" destOrd="0" presId="urn:microsoft.com/office/officeart/2005/8/layout/orgChart1"/>
    <dgm:cxn modelId="{E5FC6EEA-B2E8-4C82-B17B-34ABCA26C515}" type="presParOf" srcId="{4399F50A-D7D4-40AC-AA84-BA650E51EA68}" destId="{BD90EE6B-6DF7-4015-9225-C01E5C66B8EE}" srcOrd="3" destOrd="0" presId="urn:microsoft.com/office/officeart/2005/8/layout/orgChart1"/>
    <dgm:cxn modelId="{CA2B98CF-CE11-43EF-8B73-CAD45A2222E9}" type="presParOf" srcId="{BD90EE6B-6DF7-4015-9225-C01E5C66B8EE}" destId="{FC48AB69-1854-47EB-BFB1-49038BFA3124}" srcOrd="0" destOrd="0" presId="urn:microsoft.com/office/officeart/2005/8/layout/orgChart1"/>
    <dgm:cxn modelId="{F5AF86C0-944D-48D5-8C27-C10F820B6DB1}" type="presParOf" srcId="{FC48AB69-1854-47EB-BFB1-49038BFA3124}" destId="{348928EC-0845-44DE-88C7-58CEC4C7BEB7}" srcOrd="0" destOrd="0" presId="urn:microsoft.com/office/officeart/2005/8/layout/orgChart1"/>
    <dgm:cxn modelId="{8925089C-F127-42D6-A787-1BBF68BA550C}" type="presParOf" srcId="{FC48AB69-1854-47EB-BFB1-49038BFA3124}" destId="{7EFA1759-6B20-4EDB-96A0-A93D2643113E}" srcOrd="1" destOrd="0" presId="urn:microsoft.com/office/officeart/2005/8/layout/orgChart1"/>
    <dgm:cxn modelId="{D9834BA1-E1BD-4A33-AA36-E00625B0AA8A}" type="presParOf" srcId="{BD90EE6B-6DF7-4015-9225-C01E5C66B8EE}" destId="{87B9A79F-A2D3-448E-93DA-D126E4F1CD9B}" srcOrd="1" destOrd="0" presId="urn:microsoft.com/office/officeart/2005/8/layout/orgChart1"/>
    <dgm:cxn modelId="{508256B7-348E-4866-84AE-D0A5456B98A3}" type="presParOf" srcId="{BD90EE6B-6DF7-4015-9225-C01E5C66B8EE}" destId="{C797A6DC-B5D5-4324-A4FB-D338B273CA98}" srcOrd="2" destOrd="0" presId="urn:microsoft.com/office/officeart/2005/8/layout/orgChart1"/>
    <dgm:cxn modelId="{45B5B7E7-B275-4AF3-830E-2E37874AA2E0}" type="presParOf" srcId="{A6A4BCDB-3E63-4F43-8DB2-39E5FCAE3D87}" destId="{77B388CC-400C-4ED3-849F-CA6C650C1FC1}" srcOrd="2" destOrd="0" presId="urn:microsoft.com/office/officeart/2005/8/layout/orgChart1"/>
    <dgm:cxn modelId="{E4A5B8F0-21FA-43EA-9363-CC12AB567E2D}" type="presParOf" srcId="{751EEF3A-2C27-4313-9629-5A56E4670BC0}" destId="{20E4CD25-274F-4346-AB88-0D121A107BCA}" srcOrd="2" destOrd="0" presId="urn:microsoft.com/office/officeart/2005/8/layout/orgChart1"/>
    <dgm:cxn modelId="{151B4464-B899-4C86-843D-A730E6048EB4}" type="presParOf" srcId="{751EEF3A-2C27-4313-9629-5A56E4670BC0}" destId="{67FF0357-542D-49A0-9848-147ADFC808A3}" srcOrd="3" destOrd="0" presId="urn:microsoft.com/office/officeart/2005/8/layout/orgChart1"/>
    <dgm:cxn modelId="{D774171F-8590-48A3-B6D2-595BA3DBCBDD}" type="presParOf" srcId="{67FF0357-542D-49A0-9848-147ADFC808A3}" destId="{BB32A42F-4312-44FE-A18E-431CCEEAEBA0}" srcOrd="0" destOrd="0" presId="urn:microsoft.com/office/officeart/2005/8/layout/orgChart1"/>
    <dgm:cxn modelId="{2A959C28-F44E-4DD6-A9A7-A11A8A898786}" type="presParOf" srcId="{BB32A42F-4312-44FE-A18E-431CCEEAEBA0}" destId="{A09A6EFD-8842-4C04-8DE7-28590E1F8602}" srcOrd="0" destOrd="0" presId="urn:microsoft.com/office/officeart/2005/8/layout/orgChart1"/>
    <dgm:cxn modelId="{9E00E760-36A1-49B5-A71A-75275B5A0868}" type="presParOf" srcId="{BB32A42F-4312-44FE-A18E-431CCEEAEBA0}" destId="{F197DCA4-85A2-488D-AD2A-1ADF62BFD459}" srcOrd="1" destOrd="0" presId="urn:microsoft.com/office/officeart/2005/8/layout/orgChart1"/>
    <dgm:cxn modelId="{58F03EE9-6592-4E7D-ACF4-5F0172661FEA}" type="presParOf" srcId="{67FF0357-542D-49A0-9848-147ADFC808A3}" destId="{D5F3FAA4-6216-4747-BDD0-6ED0097A7C56}" srcOrd="1" destOrd="0" presId="urn:microsoft.com/office/officeart/2005/8/layout/orgChart1"/>
    <dgm:cxn modelId="{282B991C-80BB-4AE6-BAA6-CD329F0D549B}" type="presParOf" srcId="{D5F3FAA4-6216-4747-BDD0-6ED0097A7C56}" destId="{93E49898-F787-48F4-B272-268769DB9DEC}" srcOrd="0" destOrd="0" presId="urn:microsoft.com/office/officeart/2005/8/layout/orgChart1"/>
    <dgm:cxn modelId="{1282846C-931D-494F-94EC-FD097F278765}" type="presParOf" srcId="{D5F3FAA4-6216-4747-BDD0-6ED0097A7C56}" destId="{82BD612C-F471-4476-9073-C2986B941524}" srcOrd="1" destOrd="0" presId="urn:microsoft.com/office/officeart/2005/8/layout/orgChart1"/>
    <dgm:cxn modelId="{EFCDEFA3-CA5F-4768-9658-04E5672F7300}" type="presParOf" srcId="{82BD612C-F471-4476-9073-C2986B941524}" destId="{7A2FBF70-3D89-43A6-A1B6-6B0178AC28B4}" srcOrd="0" destOrd="0" presId="urn:microsoft.com/office/officeart/2005/8/layout/orgChart1"/>
    <dgm:cxn modelId="{4DE82BC2-1DF6-446A-890C-E045C4C09193}" type="presParOf" srcId="{7A2FBF70-3D89-43A6-A1B6-6B0178AC28B4}" destId="{CF23EC3B-323A-4862-9B8F-F7EB322A9655}" srcOrd="0" destOrd="0" presId="urn:microsoft.com/office/officeart/2005/8/layout/orgChart1"/>
    <dgm:cxn modelId="{71628D3F-A81B-4717-8C03-B1BEB488FD10}" type="presParOf" srcId="{7A2FBF70-3D89-43A6-A1B6-6B0178AC28B4}" destId="{F8F874CC-9142-4939-A92A-F68942149EAF}" srcOrd="1" destOrd="0" presId="urn:microsoft.com/office/officeart/2005/8/layout/orgChart1"/>
    <dgm:cxn modelId="{36D24E79-3B6C-4E91-8611-B1CBF8B54C0F}" type="presParOf" srcId="{82BD612C-F471-4476-9073-C2986B941524}" destId="{90F32DC5-2756-494F-9D36-BE1EB345B744}" srcOrd="1" destOrd="0" presId="urn:microsoft.com/office/officeart/2005/8/layout/orgChart1"/>
    <dgm:cxn modelId="{8A9F28B7-FBAD-4726-96EA-6386C896984F}" type="presParOf" srcId="{82BD612C-F471-4476-9073-C2986B941524}" destId="{9FDDF130-7D00-4146-8B6D-844E97DB9108}" srcOrd="2" destOrd="0" presId="urn:microsoft.com/office/officeart/2005/8/layout/orgChart1"/>
    <dgm:cxn modelId="{5CB483D4-7944-4407-AB0F-7E3174F91B12}" type="presParOf" srcId="{D5F3FAA4-6216-4747-BDD0-6ED0097A7C56}" destId="{3C8693B6-785D-483A-91D4-9F75BBE6068D}" srcOrd="2" destOrd="0" presId="urn:microsoft.com/office/officeart/2005/8/layout/orgChart1"/>
    <dgm:cxn modelId="{921FD002-360E-4E12-942F-C9AAECAAD876}" type="presParOf" srcId="{D5F3FAA4-6216-4747-BDD0-6ED0097A7C56}" destId="{7F17C482-AD4A-49C4-9CE7-0AE1A7E984B5}" srcOrd="3" destOrd="0" presId="urn:microsoft.com/office/officeart/2005/8/layout/orgChart1"/>
    <dgm:cxn modelId="{E60FB8AD-F41D-4E6B-913F-4D7E4CED08D3}" type="presParOf" srcId="{7F17C482-AD4A-49C4-9CE7-0AE1A7E984B5}" destId="{16ED097D-DC99-4293-B774-EAC3E3F1DE14}" srcOrd="0" destOrd="0" presId="urn:microsoft.com/office/officeart/2005/8/layout/orgChart1"/>
    <dgm:cxn modelId="{41541E9C-A752-484F-ABCF-FDC325B2672A}" type="presParOf" srcId="{16ED097D-DC99-4293-B774-EAC3E3F1DE14}" destId="{83355717-2E39-40B2-A161-2B5DB2E21BDB}" srcOrd="0" destOrd="0" presId="urn:microsoft.com/office/officeart/2005/8/layout/orgChart1"/>
    <dgm:cxn modelId="{BDD31C76-D345-491F-8078-888030FC8AFA}" type="presParOf" srcId="{16ED097D-DC99-4293-B774-EAC3E3F1DE14}" destId="{22C8ED96-2AB0-4860-813C-7486BD77B810}" srcOrd="1" destOrd="0" presId="urn:microsoft.com/office/officeart/2005/8/layout/orgChart1"/>
    <dgm:cxn modelId="{3FDB9587-F00F-44C0-B44F-FA95A67B4137}" type="presParOf" srcId="{7F17C482-AD4A-49C4-9CE7-0AE1A7E984B5}" destId="{0AB8FD51-71E3-4E7E-8A1A-35A7F5E418BB}" srcOrd="1" destOrd="0" presId="urn:microsoft.com/office/officeart/2005/8/layout/orgChart1"/>
    <dgm:cxn modelId="{856CA908-0DDD-4E70-A359-141E45FC9E66}" type="presParOf" srcId="{7F17C482-AD4A-49C4-9CE7-0AE1A7E984B5}" destId="{BFC85E43-86FD-4E8A-85A1-D81F42AF3369}" srcOrd="2" destOrd="0" presId="urn:microsoft.com/office/officeart/2005/8/layout/orgChart1"/>
    <dgm:cxn modelId="{AFBA5D9A-93FB-4F87-B9BB-6EC64E567C8F}" type="presParOf" srcId="{67FF0357-542D-49A0-9848-147ADFC808A3}" destId="{B20E168E-9876-48CA-B477-F4ED756C3353}" srcOrd="2" destOrd="0" presId="urn:microsoft.com/office/officeart/2005/8/layout/orgChart1"/>
    <dgm:cxn modelId="{3BD37320-F6AF-43E9-85E8-8F4F00B43C1A}" type="presParOf" srcId="{BF2B9783-E50F-4525-B35B-0395AFD27189}" destId="{63ED1596-4A14-4119-B9DD-010B7CDE23D3}" srcOrd="2" destOrd="0" presId="urn:microsoft.com/office/officeart/2005/8/layout/orgChart1"/>
    <dgm:cxn modelId="{0ADFDFB0-7CB2-4849-A384-8CBD75E0B890}" type="presParOf" srcId="{EEB06053-1D8E-4D26-BACD-66725F78092B}" destId="{883F2238-552D-4963-A985-68F5E9EDA2CB}" srcOrd="1" destOrd="0" presId="urn:microsoft.com/office/officeart/2005/8/layout/orgChart1"/>
    <dgm:cxn modelId="{918382E6-4BC2-4841-9D83-BFA220BD7760}" type="presParOf" srcId="{883F2238-552D-4963-A985-68F5E9EDA2CB}" destId="{AF9E727A-24F6-4E28-8048-632F6F745131}" srcOrd="0" destOrd="0" presId="urn:microsoft.com/office/officeart/2005/8/layout/orgChart1"/>
    <dgm:cxn modelId="{0D1CA3F4-3B4B-4220-B796-EF47CA763B64}" type="presParOf" srcId="{AF9E727A-24F6-4E28-8048-632F6F745131}" destId="{83669A9D-3374-4AAD-A920-E7E0FDABBE10}" srcOrd="0" destOrd="0" presId="urn:microsoft.com/office/officeart/2005/8/layout/orgChart1"/>
    <dgm:cxn modelId="{B061AF73-F7E1-4D75-9E8C-C79F734FD706}" type="presParOf" srcId="{AF9E727A-24F6-4E28-8048-632F6F745131}" destId="{273EF4A5-4C70-41D5-B590-6C4149A819A5}" srcOrd="1" destOrd="0" presId="urn:microsoft.com/office/officeart/2005/8/layout/orgChart1"/>
    <dgm:cxn modelId="{DFCCB785-BC3F-4D10-9C7F-CB4BD29ECC5D}" type="presParOf" srcId="{883F2238-552D-4963-A985-68F5E9EDA2CB}" destId="{03EE608D-CF84-49FE-B454-639C330BCA64}" srcOrd="1" destOrd="0" presId="urn:microsoft.com/office/officeart/2005/8/layout/orgChart1"/>
    <dgm:cxn modelId="{C38D8E66-83A5-4B72-8FEA-4C3EF8E5E705}" type="presParOf" srcId="{883F2238-552D-4963-A985-68F5E9EDA2CB}" destId="{7C62D6FB-5FF4-4B42-A7BA-AD387CF6A2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693B6-785D-483A-91D4-9F75BBE6068D}">
      <dsp:nvSpPr>
        <dsp:cNvPr id="0" name=""/>
        <dsp:cNvSpPr/>
      </dsp:nvSpPr>
      <dsp:spPr>
        <a:xfrm>
          <a:off x="4723864" y="2419384"/>
          <a:ext cx="299451" cy="2335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5720"/>
              </a:lnTo>
              <a:lnTo>
                <a:pt x="299451" y="2335720"/>
              </a:lnTo>
            </a:path>
          </a:pathLst>
        </a:custGeom>
        <a:noFill/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E49898-F787-48F4-B272-268769DB9DEC}">
      <dsp:nvSpPr>
        <dsp:cNvPr id="0" name=""/>
        <dsp:cNvSpPr/>
      </dsp:nvSpPr>
      <dsp:spPr>
        <a:xfrm>
          <a:off x="4723864" y="2419384"/>
          <a:ext cx="299451" cy="91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8317"/>
              </a:lnTo>
              <a:lnTo>
                <a:pt x="299451" y="918317"/>
              </a:lnTo>
            </a:path>
          </a:pathLst>
        </a:custGeom>
        <a:noFill/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4CD25-274F-4346-AB88-0D121A107BCA}">
      <dsp:nvSpPr>
        <dsp:cNvPr id="0" name=""/>
        <dsp:cNvSpPr/>
      </dsp:nvSpPr>
      <dsp:spPr>
        <a:xfrm>
          <a:off x="4314613" y="1001980"/>
          <a:ext cx="1207787" cy="419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15"/>
              </a:lnTo>
              <a:lnTo>
                <a:pt x="1207787" y="209615"/>
              </a:lnTo>
              <a:lnTo>
                <a:pt x="1207787" y="419231"/>
              </a:lnTo>
            </a:path>
          </a:pathLst>
        </a:custGeom>
        <a:noFill/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4D6CF-48BD-49AD-98A7-4E078788B5A9}">
      <dsp:nvSpPr>
        <dsp:cNvPr id="0" name=""/>
        <dsp:cNvSpPr/>
      </dsp:nvSpPr>
      <dsp:spPr>
        <a:xfrm>
          <a:off x="2308289" y="2419384"/>
          <a:ext cx="299451" cy="2335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5720"/>
              </a:lnTo>
              <a:lnTo>
                <a:pt x="299451" y="2335720"/>
              </a:lnTo>
            </a:path>
          </a:pathLst>
        </a:custGeom>
        <a:noFill/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9084A-0CF0-4D14-B659-36771E24D356}">
      <dsp:nvSpPr>
        <dsp:cNvPr id="0" name=""/>
        <dsp:cNvSpPr/>
      </dsp:nvSpPr>
      <dsp:spPr>
        <a:xfrm>
          <a:off x="2308289" y="2419384"/>
          <a:ext cx="299451" cy="91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8317"/>
              </a:lnTo>
              <a:lnTo>
                <a:pt x="299451" y="918317"/>
              </a:lnTo>
            </a:path>
          </a:pathLst>
        </a:custGeom>
        <a:noFill/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5C72A-D1A2-4BFB-9F3A-A4646316D0E8}">
      <dsp:nvSpPr>
        <dsp:cNvPr id="0" name=""/>
        <dsp:cNvSpPr/>
      </dsp:nvSpPr>
      <dsp:spPr>
        <a:xfrm>
          <a:off x="3106826" y="1001980"/>
          <a:ext cx="1207787" cy="419231"/>
        </a:xfrm>
        <a:custGeom>
          <a:avLst/>
          <a:gdLst/>
          <a:ahLst/>
          <a:cxnLst/>
          <a:rect l="0" t="0" r="0" b="0"/>
          <a:pathLst>
            <a:path>
              <a:moveTo>
                <a:pt x="1207787" y="0"/>
              </a:moveTo>
              <a:lnTo>
                <a:pt x="1207787" y="209615"/>
              </a:lnTo>
              <a:lnTo>
                <a:pt x="0" y="209615"/>
              </a:lnTo>
              <a:lnTo>
                <a:pt x="0" y="419231"/>
              </a:lnTo>
            </a:path>
          </a:pathLst>
        </a:custGeom>
        <a:noFill/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AE568-2084-4A3B-8CEC-991D1CBD288F}">
      <dsp:nvSpPr>
        <dsp:cNvPr id="0" name=""/>
        <dsp:cNvSpPr/>
      </dsp:nvSpPr>
      <dsp:spPr>
        <a:xfrm>
          <a:off x="3316442" y="3809"/>
          <a:ext cx="1996342" cy="99817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CEO</a:t>
          </a:r>
        </a:p>
      </dsp:txBody>
      <dsp:txXfrm>
        <a:off x="3316442" y="3809"/>
        <a:ext cx="1996342" cy="998171"/>
      </dsp:txXfrm>
    </dsp:sp>
    <dsp:sp modelId="{7970E3ED-87DC-4D3A-9263-406DC07FC492}">
      <dsp:nvSpPr>
        <dsp:cNvPr id="0" name=""/>
        <dsp:cNvSpPr/>
      </dsp:nvSpPr>
      <dsp:spPr>
        <a:xfrm>
          <a:off x="2108655" y="1421212"/>
          <a:ext cx="1996342" cy="99817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CTO</a:t>
          </a:r>
        </a:p>
      </dsp:txBody>
      <dsp:txXfrm>
        <a:off x="2108655" y="1421212"/>
        <a:ext cx="1996342" cy="998171"/>
      </dsp:txXfrm>
    </dsp:sp>
    <dsp:sp modelId="{9DE4F5F1-D2E1-42BD-8D4E-CB0E30A43192}">
      <dsp:nvSpPr>
        <dsp:cNvPr id="0" name=""/>
        <dsp:cNvSpPr/>
      </dsp:nvSpPr>
      <dsp:spPr>
        <a:xfrm>
          <a:off x="2607741" y="2838615"/>
          <a:ext cx="1996342" cy="99817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Hardware </a:t>
          </a:r>
          <a:r>
            <a:rPr lang="fr-FR" sz="110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development</a:t>
          </a: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 team</a:t>
          </a:r>
        </a:p>
      </dsp:txBody>
      <dsp:txXfrm>
        <a:off x="2607741" y="2838615"/>
        <a:ext cx="1996342" cy="998171"/>
      </dsp:txXfrm>
    </dsp:sp>
    <dsp:sp modelId="{348928EC-0845-44DE-88C7-58CEC4C7BEB7}">
      <dsp:nvSpPr>
        <dsp:cNvPr id="0" name=""/>
        <dsp:cNvSpPr/>
      </dsp:nvSpPr>
      <dsp:spPr>
        <a:xfrm>
          <a:off x="2607741" y="4256019"/>
          <a:ext cx="1996342" cy="9981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Robotics</a:t>
          </a: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 &amp; IOT team</a:t>
          </a:r>
        </a:p>
      </dsp:txBody>
      <dsp:txXfrm>
        <a:off x="2607741" y="4256019"/>
        <a:ext cx="1996342" cy="998171"/>
      </dsp:txXfrm>
    </dsp:sp>
    <dsp:sp modelId="{A09A6EFD-8842-4C04-8DE7-28590E1F8602}">
      <dsp:nvSpPr>
        <dsp:cNvPr id="0" name=""/>
        <dsp:cNvSpPr/>
      </dsp:nvSpPr>
      <dsp:spPr>
        <a:xfrm>
          <a:off x="4524229" y="1421212"/>
          <a:ext cx="1996342" cy="9981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Sales </a:t>
          </a:r>
          <a:r>
            <a:rPr lang="fr-FR" sz="110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Director</a:t>
          </a:r>
          <a:endParaRPr lang="fr-FR" sz="11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524229" y="1421212"/>
        <a:ext cx="1996342" cy="998171"/>
      </dsp:txXfrm>
    </dsp:sp>
    <dsp:sp modelId="{CF23EC3B-323A-4862-9B8F-F7EB322A9655}">
      <dsp:nvSpPr>
        <dsp:cNvPr id="0" name=""/>
        <dsp:cNvSpPr/>
      </dsp:nvSpPr>
      <dsp:spPr>
        <a:xfrm>
          <a:off x="5023315" y="2838615"/>
          <a:ext cx="1996342" cy="9981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Account</a:t>
          </a: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 managers</a:t>
          </a:r>
        </a:p>
      </dsp:txBody>
      <dsp:txXfrm>
        <a:off x="5023315" y="2838615"/>
        <a:ext cx="1996342" cy="998171"/>
      </dsp:txXfrm>
    </dsp:sp>
    <dsp:sp modelId="{83355717-2E39-40B2-A161-2B5DB2E21BDB}">
      <dsp:nvSpPr>
        <dsp:cNvPr id="0" name=""/>
        <dsp:cNvSpPr/>
      </dsp:nvSpPr>
      <dsp:spPr>
        <a:xfrm>
          <a:off x="5023315" y="4256019"/>
          <a:ext cx="1996342" cy="9981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Marketer</a:t>
          </a:r>
          <a:endParaRPr lang="fr-FR" sz="11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023315" y="4256019"/>
        <a:ext cx="1996342" cy="998171"/>
      </dsp:txXfrm>
    </dsp:sp>
    <dsp:sp modelId="{83669A9D-3374-4AAD-A920-E7E0FDABBE10}">
      <dsp:nvSpPr>
        <dsp:cNvPr id="0" name=""/>
        <dsp:cNvSpPr/>
      </dsp:nvSpPr>
      <dsp:spPr>
        <a:xfrm>
          <a:off x="5732017" y="3809"/>
          <a:ext cx="1996342" cy="9981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tx1"/>
              </a:solidFill>
              <a:latin typeface="Century Gothic" panose="020B0502020202020204" pitchFamily="34" charset="0"/>
            </a:rPr>
            <a:t>Adm &amp; fin </a:t>
          </a:r>
          <a:r>
            <a:rPr lang="fr-FR" sz="110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responsible</a:t>
          </a:r>
          <a:endParaRPr lang="fr-FR" sz="11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732017" y="3809"/>
        <a:ext cx="1996342" cy="998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ED085-4567-4D65-A9CA-096F95944F7F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9E90B-2AF5-479B-B237-E5606F1D598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0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226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C7D3CB6D-37AD-4094-863C-1CDB83E6B7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CA1658F9-4393-4E7B-B0D0-7F57D4B19B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C54BDE9C-D4AA-4F13-A28A-2A492E9C8B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370990-FA01-4843-9343-719B3F177C71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20118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BC3F8022-5855-4B61-8108-CC85609288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67B37F2B-EFD6-4F87-BEF1-3D57666713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89A87B0B-340E-4A8B-92DF-246F8275D6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20BF7E-952E-474B-8F64-70B2BAF10898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69128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4E3F3548-2721-457B-ADEE-E15CA0B601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C21B6B10-9F5B-4157-B1BA-9E67FF5922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41125F62-C14E-48EA-844C-22EE6E85A1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395BF28-A275-4498-95A3-C49FB60B5553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58628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96B59740-4A95-4151-AADA-B14F678DDD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A96C49D5-2714-4AAE-B1F0-AD41456BD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8A81D9B1-4A9A-4576-A86D-E96C9B29E7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B1B280-9814-46A5-9AD5-9B3243C2A51E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9325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67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856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97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227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692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533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9E90B-2AF5-479B-B237-E5606F1D5985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813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5C5B31F-9F68-4CB3-BF9A-7FE9F7C3F7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44DA747-EA9F-476B-9A63-B42691A84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0C0C01A9-168F-4D2B-AA55-7185F0CF52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EAED04-9409-410F-9595-166292FC8269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3747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9BF09E25-4780-48A7-BCD4-7E0DA0C1D6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3C8D1AAF-4765-43EE-A40B-6B73611F9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FD85648C-E253-41BF-8A54-B4B3238A12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96D1CE-8EF7-49B7-AA93-7651DE09DDA4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7557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60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39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74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43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12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13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47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50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81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48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72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D5AC5-D691-4ED6-BFBF-8D37F864503A}" type="datetimeFigureOut">
              <a:rPr lang="fr-FR" smtClean="0"/>
              <a:pPr/>
              <a:t>28/03/2024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1E20A-3648-4A60-BA45-79D1580C6F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67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21277" y="3099526"/>
            <a:ext cx="7870723" cy="1135626"/>
          </a:xfrm>
          <a:prstGeom prst="rect">
            <a:avLst/>
          </a:prstGeom>
          <a:solidFill>
            <a:srgbClr val="C00000">
              <a:alpha val="7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Investment </a:t>
            </a:r>
            <a:r>
              <a:rPr lang="fr-FR" sz="28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Memorandum</a:t>
            </a:r>
            <a:endParaRPr lang="fr-FR" sz="28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28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ATLAS ROBOTICS</a:t>
            </a:r>
          </a:p>
        </p:txBody>
      </p:sp>
      <p:sp>
        <p:nvSpPr>
          <p:cNvPr id="6" name="ZoneTexte 28"/>
          <p:cNvSpPr txBox="1"/>
          <p:nvPr/>
        </p:nvSpPr>
        <p:spPr>
          <a:xfrm>
            <a:off x="5896655" y="4527284"/>
            <a:ext cx="541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rgbClr val="C00000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Mars 2024</a:t>
            </a:r>
          </a:p>
        </p:txBody>
      </p:sp>
    </p:spTree>
    <p:extLst>
      <p:ext uri="{BB962C8B-B14F-4D97-AF65-F5344CB8AC3E}">
        <p14:creationId xmlns:p14="http://schemas.microsoft.com/office/powerpoint/2010/main" val="509849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History</a:t>
            </a: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 &amp;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achievements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720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History</a:t>
            </a: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 &amp;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achievements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ECCE5BCE-8846-4DD8-8ACA-83CA22C45CA0}"/>
              </a:ext>
            </a:extLst>
          </p:cNvPr>
          <p:cNvSpPr/>
          <p:nvPr/>
        </p:nvSpPr>
        <p:spPr>
          <a:xfrm>
            <a:off x="140837" y="1322656"/>
            <a:ext cx="431587" cy="282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fr-F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Product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0821283-0A8A-41F0-BB35-294E895C978F}"/>
              </a:ext>
            </a:extLst>
          </p:cNvPr>
          <p:cNvSpPr/>
          <p:nvPr/>
        </p:nvSpPr>
        <p:spPr>
          <a:xfrm>
            <a:off x="156008" y="4225134"/>
            <a:ext cx="431587" cy="2531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fr-F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Business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0F056C-4E0D-483E-A758-F3F249229647}"/>
              </a:ext>
            </a:extLst>
          </p:cNvPr>
          <p:cNvSpPr/>
          <p:nvPr/>
        </p:nvSpPr>
        <p:spPr>
          <a:xfrm>
            <a:off x="679258" y="4211689"/>
            <a:ext cx="5650621" cy="25451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477D5D-1D20-4C22-9CBA-373B8F12961F}"/>
              </a:ext>
            </a:extLst>
          </p:cNvPr>
          <p:cNvSpPr/>
          <p:nvPr/>
        </p:nvSpPr>
        <p:spPr>
          <a:xfrm>
            <a:off x="6498381" y="4211688"/>
            <a:ext cx="5506050" cy="254516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Min </a:t>
            </a:r>
            <a:r>
              <a:rPr lang="fr-FR" sz="1100" u="sng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estimated</a:t>
            </a:r>
            <a:r>
              <a:rPr lang="fr-FR" sz="11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turnover (2025) 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:  </a:t>
            </a:r>
            <a:r>
              <a:rPr lang="fr-FR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confirmed</a:t>
            </a:r>
            <a:endParaRPr lang="fr-FR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u="sng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Partners</a:t>
            </a:r>
            <a:r>
              <a:rPr lang="fr-FR" sz="11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fr-FR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Technical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 &amp; Business partnerships </a:t>
            </a:r>
            <a:r>
              <a:rPr lang="fr-FR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was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implemented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with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 EZZAYRA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F9519F-394B-4327-8ED0-CEA0B3B45732}"/>
              </a:ext>
            </a:extLst>
          </p:cNvPr>
          <p:cNvSpPr/>
          <p:nvPr/>
        </p:nvSpPr>
        <p:spPr>
          <a:xfrm>
            <a:off x="671429" y="1340122"/>
            <a:ext cx="5658450" cy="280353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Main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feature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of IGS (V1) :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Irrigation &amp; </a:t>
            </a:r>
            <a:r>
              <a:rPr 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Fertigation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control.</a:t>
            </a:r>
          </a:p>
          <a:p>
            <a:pPr marL="173037" algn="just">
              <a:lnSpc>
                <a:spcPct val="150000"/>
              </a:lnSpc>
            </a:pPr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C439D0-5F6B-4AEF-BAFC-22EDD20A9504}"/>
              </a:ext>
            </a:extLst>
          </p:cNvPr>
          <p:cNvSpPr/>
          <p:nvPr/>
        </p:nvSpPr>
        <p:spPr>
          <a:xfrm>
            <a:off x="6493365" y="1340122"/>
            <a:ext cx="5511066" cy="280353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The main enhancements of IGS (V3) since the investment date are: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Change of electronic model : IOT, cloud &amp; Bigdata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Irrigation model based on data analysis.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Plug &amp; play model suitable for any type of installations.</a:t>
            </a:r>
          </a:p>
        </p:txBody>
      </p:sp>
      <p:cxnSp>
        <p:nvCxnSpPr>
          <p:cNvPr id="14" name="Straight Connector 17">
            <a:extLst>
              <a:ext uri="{FF2B5EF4-FFF2-40B4-BE49-F238E27FC236}">
                <a16:creationId xmlns:a16="http://schemas.microsoft.com/office/drawing/2014/main" id="{CBDDF5F3-34AF-4CF6-8A10-74C3A697E4CB}"/>
              </a:ext>
            </a:extLst>
          </p:cNvPr>
          <p:cNvCxnSpPr>
            <a:cxnSpLocks/>
          </p:cNvCxnSpPr>
          <p:nvPr/>
        </p:nvCxnSpPr>
        <p:spPr>
          <a:xfrm>
            <a:off x="6408605" y="1322657"/>
            <a:ext cx="0" cy="545816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7ACEAE98-0AC7-4062-B2F3-0534627B8095}"/>
              </a:ext>
            </a:extLst>
          </p:cNvPr>
          <p:cNvSpPr/>
          <p:nvPr/>
        </p:nvSpPr>
        <p:spPr>
          <a:xfrm>
            <a:off x="679258" y="896948"/>
            <a:ext cx="5637017" cy="31735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Pre-</a:t>
            </a:r>
            <a:r>
              <a:rPr lang="fr-FR" sz="16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investment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392B96-BE2C-4EC7-B121-3A47E5AA2DC9}"/>
              </a:ext>
            </a:extLst>
          </p:cNvPr>
          <p:cNvSpPr/>
          <p:nvPr/>
        </p:nvSpPr>
        <p:spPr>
          <a:xfrm>
            <a:off x="6493365" y="896948"/>
            <a:ext cx="5511066" cy="31735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Post-</a:t>
            </a:r>
            <a:r>
              <a:rPr lang="fr-FR" sz="16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investment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90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9966192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Growth</a:t>
            </a: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 plan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overview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639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Growth</a:t>
            </a: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 plan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overview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4B54826-533C-4927-86B6-55457CA30107}"/>
              </a:ext>
            </a:extLst>
          </p:cNvPr>
          <p:cNvGrpSpPr/>
          <p:nvPr/>
        </p:nvGrpSpPr>
        <p:grpSpPr>
          <a:xfrm>
            <a:off x="744070" y="789227"/>
            <a:ext cx="1643458" cy="1411143"/>
            <a:chOff x="551970" y="758491"/>
            <a:chExt cx="1643458" cy="141114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5BDDC7B-97ED-43BA-B91D-17812103CD51}"/>
                </a:ext>
              </a:extLst>
            </p:cNvPr>
            <p:cNvSpPr/>
            <p:nvPr/>
          </p:nvSpPr>
          <p:spPr>
            <a:xfrm>
              <a:off x="551970" y="758491"/>
              <a:ext cx="1561139" cy="14111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just">
                <a:lnSpc>
                  <a:spcPct val="150000"/>
                </a:lnSpc>
              </a:pPr>
              <a:r>
                <a:rPr lang="fr-FR" altLang="en-US" sz="2000" dirty="0">
                  <a:solidFill>
                    <a:srgbClr val="C00000"/>
                  </a:solidFill>
                  <a:latin typeface="Century Gothic" panose="020B0502020202020204" pitchFamily="34" charset="0"/>
                </a:rPr>
                <a:t>Product</a:t>
              </a:r>
            </a:p>
          </p:txBody>
        </p:sp>
        <p:pic>
          <p:nvPicPr>
            <p:cNvPr id="5" name="Graphique 4" descr="Engrenages">
              <a:extLst>
                <a:ext uri="{FF2B5EF4-FFF2-40B4-BE49-F238E27FC236}">
                  <a16:creationId xmlns:a16="http://schemas.microsoft.com/office/drawing/2014/main" id="{851DD0DE-7FD6-478E-A095-A1C8B2E483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519235" y="1152052"/>
              <a:ext cx="676193" cy="676193"/>
            </a:xfrm>
            <a:prstGeom prst="rect">
              <a:avLst/>
            </a:prstGeom>
          </p:spPr>
        </p:pic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B8546DC0-C3FF-4BCB-95FA-6EE4F3EDB81D}"/>
              </a:ext>
            </a:extLst>
          </p:cNvPr>
          <p:cNvGrpSpPr/>
          <p:nvPr/>
        </p:nvGrpSpPr>
        <p:grpSpPr>
          <a:xfrm>
            <a:off x="744069" y="5178041"/>
            <a:ext cx="1561139" cy="1411143"/>
            <a:chOff x="551969" y="3687345"/>
            <a:chExt cx="1561139" cy="141114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40DA235-3A71-4437-A2AA-AA29109FF632}"/>
                </a:ext>
              </a:extLst>
            </p:cNvPr>
            <p:cNvSpPr/>
            <p:nvPr/>
          </p:nvSpPr>
          <p:spPr>
            <a:xfrm>
              <a:off x="551969" y="3687345"/>
              <a:ext cx="1561139" cy="14111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just">
                <a:lnSpc>
                  <a:spcPct val="150000"/>
                </a:lnSpc>
              </a:pPr>
              <a:r>
                <a:rPr lang="fr-FR" altLang="en-US" sz="2000" dirty="0" err="1">
                  <a:solidFill>
                    <a:srgbClr val="C00000"/>
                  </a:solidFill>
                  <a:latin typeface="Century Gothic" panose="020B0502020202020204" pitchFamily="34" charset="0"/>
                </a:rPr>
                <a:t>Biz</a:t>
              </a:r>
              <a:endParaRPr lang="fr-FR" altLang="en-US" sz="2000" dirty="0">
                <a:solidFill>
                  <a:srgbClr val="C00000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9" name="Graphique 8" descr="Tendance à la hausse">
              <a:extLst>
                <a:ext uri="{FF2B5EF4-FFF2-40B4-BE49-F238E27FC236}">
                  <a16:creationId xmlns:a16="http://schemas.microsoft.com/office/drawing/2014/main" id="{4960548B-300B-42FE-ADEB-816E2206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332538" y="4036362"/>
              <a:ext cx="689460" cy="689460"/>
            </a:xfrm>
            <a:prstGeom prst="rect">
              <a:avLst/>
            </a:prstGeom>
          </p:spPr>
        </p:pic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8F387FB-1C27-4F6F-AA26-3A9AD2A72B8E}"/>
              </a:ext>
            </a:extLst>
          </p:cNvPr>
          <p:cNvGrpSpPr/>
          <p:nvPr/>
        </p:nvGrpSpPr>
        <p:grpSpPr>
          <a:xfrm>
            <a:off x="744069" y="3714864"/>
            <a:ext cx="1561139" cy="1411143"/>
            <a:chOff x="551969" y="5151772"/>
            <a:chExt cx="1561139" cy="141114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04A5E10-0C6E-4B09-9EE6-39F0293AA1A7}"/>
                </a:ext>
              </a:extLst>
            </p:cNvPr>
            <p:cNvSpPr/>
            <p:nvPr/>
          </p:nvSpPr>
          <p:spPr>
            <a:xfrm>
              <a:off x="551969" y="5151772"/>
              <a:ext cx="1561139" cy="14111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just">
                <a:lnSpc>
                  <a:spcPct val="150000"/>
                </a:lnSpc>
              </a:pPr>
              <a:r>
                <a:rPr lang="fr-FR" altLang="en-US" sz="2000" dirty="0">
                  <a:solidFill>
                    <a:srgbClr val="C00000"/>
                  </a:solidFill>
                  <a:latin typeface="Century Gothic" panose="020B0502020202020204" pitchFamily="34" charset="0"/>
                </a:rPr>
                <a:t>Orga</a:t>
              </a:r>
            </a:p>
          </p:txBody>
        </p:sp>
        <p:pic>
          <p:nvPicPr>
            <p:cNvPr id="11" name="Graphique 10" descr="Hiérarchie">
              <a:extLst>
                <a:ext uri="{FF2B5EF4-FFF2-40B4-BE49-F238E27FC236}">
                  <a16:creationId xmlns:a16="http://schemas.microsoft.com/office/drawing/2014/main" id="{79FAF5C4-ABE4-44FB-A878-FE197CE8539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332538" y="5547872"/>
              <a:ext cx="729508" cy="729508"/>
            </a:xfrm>
            <a:prstGeom prst="rect">
              <a:avLst/>
            </a:prstGeom>
          </p:spPr>
        </p:pic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145ABBD0-C866-422B-8189-05DC907C6254}"/>
              </a:ext>
            </a:extLst>
          </p:cNvPr>
          <p:cNvGrpSpPr/>
          <p:nvPr/>
        </p:nvGrpSpPr>
        <p:grpSpPr>
          <a:xfrm>
            <a:off x="744069" y="2253654"/>
            <a:ext cx="1561139" cy="1411143"/>
            <a:chOff x="551969" y="2222918"/>
            <a:chExt cx="1561139" cy="141114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F496420-B619-4536-B1DB-7FC0A611DBA0}"/>
                </a:ext>
              </a:extLst>
            </p:cNvPr>
            <p:cNvSpPr/>
            <p:nvPr/>
          </p:nvSpPr>
          <p:spPr>
            <a:xfrm>
              <a:off x="551969" y="2222918"/>
              <a:ext cx="1561139" cy="14111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just">
                <a:lnSpc>
                  <a:spcPct val="150000"/>
                </a:lnSpc>
              </a:pPr>
              <a:r>
                <a:rPr lang="fr-FR" altLang="en-US" sz="2000" dirty="0" err="1">
                  <a:solidFill>
                    <a:srgbClr val="C00000"/>
                  </a:solidFill>
                  <a:latin typeface="Century Gothic" panose="020B0502020202020204" pitchFamily="34" charset="0"/>
                </a:rPr>
                <a:t>Mkg</a:t>
              </a:r>
              <a:endParaRPr lang="fr-FR" altLang="en-US" sz="2000" dirty="0">
                <a:solidFill>
                  <a:srgbClr val="C00000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4" name="Graphique 13" descr="Mégaphone">
              <a:extLst>
                <a:ext uri="{FF2B5EF4-FFF2-40B4-BE49-F238E27FC236}">
                  <a16:creationId xmlns:a16="http://schemas.microsoft.com/office/drawing/2014/main" id="{AC76ECE7-461D-487F-A210-A06FC33C7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436916" y="2697648"/>
              <a:ext cx="541741" cy="541741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965EB12-0FC4-4BBF-AB9E-B97D50828345}"/>
              </a:ext>
            </a:extLst>
          </p:cNvPr>
          <p:cNvSpPr/>
          <p:nvPr/>
        </p:nvSpPr>
        <p:spPr>
          <a:xfrm>
            <a:off x="2387528" y="804084"/>
            <a:ext cx="9146206" cy="14111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IGS : Disruptive hardware (all in one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device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) and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homologated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devices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unveiled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soon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ATLAS : achievement of V2.</a:t>
            </a: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EBB9DEE-F77E-476E-BEF1-E26DED86622F}"/>
              </a:ext>
            </a:extLst>
          </p:cNvPr>
          <p:cNvSpPr/>
          <p:nvPr/>
        </p:nvSpPr>
        <p:spPr>
          <a:xfrm>
            <a:off x="2387528" y="2253653"/>
            <a:ext cx="9146206" cy="14111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Axis 1 : improving the digital visibility of the Robot (Website redesign, Tutorial videos, SEO &amp; 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adwords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campaign).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Axis 2 : Building the brand notoriety of the startup (Content marketing, PR &amp; active attendance in major conferences).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Axis 3 : Digital acquisition (Mailing &amp; Proactive chat).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Axis 4 : structuring of sales activity and implementation of distribution partnerships.</a:t>
            </a: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A941BB4-7340-4BE8-BE26-2954ED56D41B}"/>
              </a:ext>
            </a:extLst>
          </p:cNvPr>
          <p:cNvSpPr/>
          <p:nvPr/>
        </p:nvSpPr>
        <p:spPr>
          <a:xfrm>
            <a:off x="2387528" y="5192905"/>
            <a:ext cx="9146206" cy="14111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BM adjustment (Direct sale and leasing, or rent 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Client acquisition objectives (2024) : AGRIMANAGER (5 clients) / IGS (10 client).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Client acquisition objectives (2025) : AGRIMANAGER (7 clients) / IGS (30 clients).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Client acquisition objectives (2026) : AGRIMANAGER (11 clients) / IGS (5 clients) / Atlas (6 robots).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Client acquisition objectives (2027) : AGRIMANAGER (15 clients) / IGS (6 clients) / Atlas (15 robots).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Client acquisition objectives (2028) : AGRIMANAGER (17 clients) / IGS (6 clients) / Atlas (20 robots).</a:t>
            </a: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DAF2267-886A-4B9C-BC4D-D17F79486EB1}"/>
              </a:ext>
            </a:extLst>
          </p:cNvPr>
          <p:cNvSpPr/>
          <p:nvPr/>
        </p:nvSpPr>
        <p:spPr>
          <a:xfrm>
            <a:off x="2387528" y="3714863"/>
            <a:ext cx="9146206" cy="14111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Sales : Setting up of sales team.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Marketing : hiring of marketer.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Technical : strengthening &amp; structuring of technical activity (Software development team / Robotics &amp; IOT team / Integration team). </a:t>
            </a: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447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Marketing plan</a:t>
            </a:r>
          </a:p>
        </p:txBody>
      </p:sp>
    </p:spTree>
    <p:extLst>
      <p:ext uri="{BB962C8B-B14F-4D97-AF65-F5344CB8AC3E}">
        <p14:creationId xmlns:p14="http://schemas.microsoft.com/office/powerpoint/2010/main" val="969521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Marketing plan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>
            <a:off x="6040724" y="1106892"/>
            <a:ext cx="0" cy="547832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29383" y="731536"/>
            <a:ext cx="5704745" cy="3622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Pre-sales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9542" y="1160256"/>
            <a:ext cx="5724167" cy="557864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Aft>
                <a:spcPts val="600"/>
              </a:spcAft>
            </a:pP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sales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startegy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as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follows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:</a:t>
            </a:r>
          </a:p>
          <a:p>
            <a:pPr algn="just">
              <a:spcAft>
                <a:spcPts val="600"/>
              </a:spcAft>
            </a:pPr>
            <a:endParaRPr lang="fr-FR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Direct sales :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sales organization will be as follows : Sales Director will be in charge of creation / qualification of leads resulting from his prospecting work and the different presales channels, account managers will take over later for the </a:t>
            </a:r>
            <a:r>
              <a:rPr 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followup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and the concretization of deals.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Distribution partners :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Implementation of distribution partnerships.</a:t>
            </a:r>
          </a:p>
          <a:p>
            <a:pPr algn="just">
              <a:lnSpc>
                <a:spcPct val="150000"/>
              </a:lnSpc>
            </a:pPr>
            <a:endParaRPr lang="fr-FR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retention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startegy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as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follows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Upgrade : 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solution will continuously offer updates and new features that will build customer loyalty.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Customer Support : 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Account manager will ensure this task.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Satisfaction monitoring : 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 satisfaction survey will be performed every six months.</a:t>
            </a: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39543" y="730769"/>
            <a:ext cx="5724167" cy="3622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Sales &amp;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retention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7526" y="1146201"/>
            <a:ext cx="5694380" cy="559269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presales strategy revolves around the following channels :</a:t>
            </a:r>
          </a:p>
          <a:p>
            <a:pPr algn="just">
              <a:lnSpc>
                <a:spcPct val="150000"/>
              </a:lnSpc>
            </a:pPr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Website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 the website will be rebuilt to better showcase the solutions, references and achievements of the startup.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Video Tutorials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 to better showcase the UX and the scope of the solutions.</a:t>
            </a:r>
            <a:endParaRPr lang="en-US" sz="11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SEO &amp; </a:t>
            </a:r>
            <a:r>
              <a:rPr 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adwords</a:t>
            </a: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campaigns :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SEO to improve visibility on target keywords.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Content marketing 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publishing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studies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and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statistics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that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improve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the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credibility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of the startup.</a:t>
            </a:r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Active attendance in major conferences :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It is understood by “active”, the organization of keynotes and product presentations during these events.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 :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implementation of PR plan (interviews, press releases &amp; be part of panels).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Mailing </a:t>
            </a:r>
            <a:r>
              <a:rPr lang="fr-FR" alt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Campaign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: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creation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of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qualified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data base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combined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with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smart mailing to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boost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lead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generation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Proactive chat </a:t>
            </a: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 the technique consists of grabbing website visitors’ attention by calling them proactively.</a:t>
            </a: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261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Organization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945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21ECF881-0587-43C7-9757-5BEE0BC5B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9727367"/>
              </p:ext>
            </p:extLst>
          </p:nvPr>
        </p:nvGraphicFramePr>
        <p:xfrm>
          <a:off x="-228601" y="965819"/>
          <a:ext cx="9837015" cy="52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Organisation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e 4">
            <a:extLst>
              <a:ext uri="{FF2B5EF4-FFF2-40B4-BE49-F238E27FC236}">
                <a16:creationId xmlns:a16="http://schemas.microsoft.com/office/drawing/2014/main" id="{89127F3D-DCC0-4C72-ADD3-E9DAB01EC980}"/>
              </a:ext>
            </a:extLst>
          </p:cNvPr>
          <p:cNvGrpSpPr/>
          <p:nvPr/>
        </p:nvGrpSpPr>
        <p:grpSpPr>
          <a:xfrm>
            <a:off x="7254287" y="5207858"/>
            <a:ext cx="2727088" cy="1015961"/>
            <a:chOff x="8351285" y="5122372"/>
            <a:chExt cx="2727088" cy="1015961"/>
          </a:xfrm>
        </p:grpSpPr>
        <p:sp>
          <p:nvSpPr>
            <p:cNvPr id="145" name="Rectangle 144"/>
            <p:cNvSpPr/>
            <p:nvPr/>
          </p:nvSpPr>
          <p:spPr>
            <a:xfrm>
              <a:off x="8351285" y="5122372"/>
              <a:ext cx="2727088" cy="1015961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8526954" y="5330333"/>
              <a:ext cx="1642546" cy="253916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050" dirty="0" err="1">
                  <a:latin typeface="Century Gothic" panose="020B0502020202020204" pitchFamily="34" charset="0"/>
                </a:rPr>
                <a:t>Fulfilled</a:t>
              </a:r>
              <a:r>
                <a:rPr lang="fr-FR" sz="1050" dirty="0">
                  <a:latin typeface="Century Gothic" panose="020B0502020202020204" pitchFamily="34" charset="0"/>
                </a:rPr>
                <a:t> positions :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526953" y="5678452"/>
              <a:ext cx="1642546" cy="253916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050" dirty="0" err="1">
                  <a:latin typeface="Century Gothic" panose="020B0502020202020204" pitchFamily="34" charset="0"/>
                </a:rPr>
                <a:t>Unfulfilled</a:t>
              </a:r>
              <a:r>
                <a:rPr lang="fr-FR" sz="1050" dirty="0">
                  <a:latin typeface="Century Gothic" panose="020B0502020202020204" pitchFamily="34" charset="0"/>
                </a:rPr>
                <a:t> positions :</a:t>
              </a: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10353917" y="5310028"/>
              <a:ext cx="571381" cy="2644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10353916" y="5668725"/>
              <a:ext cx="571381" cy="25391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448620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Turnover</a:t>
            </a:r>
          </a:p>
        </p:txBody>
      </p:sp>
    </p:spTree>
    <p:extLst>
      <p:ext uri="{BB962C8B-B14F-4D97-AF65-F5344CB8AC3E}">
        <p14:creationId xmlns:p14="http://schemas.microsoft.com/office/powerpoint/2010/main" val="4109196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1321F-CA6B-4714-AD51-0F56ADB615B2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Turnover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7E1EE41-79BD-4C07-B142-0686007348B3}"/>
              </a:ext>
            </a:extLst>
          </p:cNvPr>
          <p:cNvCxnSpPr/>
          <p:nvPr/>
        </p:nvCxnSpPr>
        <p:spPr>
          <a:xfrm>
            <a:off x="239713" y="663575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E67D2-E787-4B08-B7E7-405138D25B7F}"/>
              </a:ext>
            </a:extLst>
          </p:cNvPr>
          <p:cNvSpPr/>
          <p:nvPr/>
        </p:nvSpPr>
        <p:spPr>
          <a:xfrm>
            <a:off x="228600" y="732658"/>
            <a:ext cx="11763375" cy="358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Main Turnover assumptions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504F3F6-8818-46B7-9BE6-4D30B4B49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760443"/>
              </p:ext>
            </p:extLst>
          </p:nvPr>
        </p:nvGraphicFramePr>
        <p:xfrm>
          <a:off x="239713" y="3294462"/>
          <a:ext cx="5630145" cy="3510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0001">
                  <a:extLst>
                    <a:ext uri="{9D8B030D-6E8A-4147-A177-3AD203B41FA5}">
                      <a16:colId xmlns:a16="http://schemas.microsoft.com/office/drawing/2014/main" val="1355457221"/>
                    </a:ext>
                  </a:extLst>
                </a:gridCol>
                <a:gridCol w="713097">
                  <a:extLst>
                    <a:ext uri="{9D8B030D-6E8A-4147-A177-3AD203B41FA5}">
                      <a16:colId xmlns:a16="http://schemas.microsoft.com/office/drawing/2014/main" val="3910090492"/>
                    </a:ext>
                  </a:extLst>
                </a:gridCol>
                <a:gridCol w="638470">
                  <a:extLst>
                    <a:ext uri="{9D8B030D-6E8A-4147-A177-3AD203B41FA5}">
                      <a16:colId xmlns:a16="http://schemas.microsoft.com/office/drawing/2014/main" val="3593622566"/>
                    </a:ext>
                  </a:extLst>
                </a:gridCol>
                <a:gridCol w="638470">
                  <a:extLst>
                    <a:ext uri="{9D8B030D-6E8A-4147-A177-3AD203B41FA5}">
                      <a16:colId xmlns:a16="http://schemas.microsoft.com/office/drawing/2014/main" val="3595153962"/>
                    </a:ext>
                  </a:extLst>
                </a:gridCol>
                <a:gridCol w="572135">
                  <a:extLst>
                    <a:ext uri="{9D8B030D-6E8A-4147-A177-3AD203B41FA5}">
                      <a16:colId xmlns:a16="http://schemas.microsoft.com/office/drawing/2014/main" val="1009828525"/>
                    </a:ext>
                  </a:extLst>
                </a:gridCol>
                <a:gridCol w="737972">
                  <a:extLst>
                    <a:ext uri="{9D8B030D-6E8A-4147-A177-3AD203B41FA5}">
                      <a16:colId xmlns:a16="http://schemas.microsoft.com/office/drawing/2014/main" val="3082277356"/>
                    </a:ext>
                  </a:extLst>
                </a:gridCol>
              </a:tblGrid>
              <a:tr h="19323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# clients</a:t>
                      </a:r>
                      <a:endParaRPr lang="fr-FR" sz="105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0" marB="4570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77534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Big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312168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Big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39571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medium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00298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medium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338150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257627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212833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new clients Locations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Atals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193728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Big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145510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Big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306775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medium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715930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medium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680185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446883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NA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20669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new clients</a:t>
                      </a:r>
                      <a:r>
                        <a:rPr lang="fr-FR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Hardware IGS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17993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Big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410611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Big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090169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medium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33510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medium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159828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(local)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060566"/>
                  </a:ext>
                </a:extLst>
              </a:tr>
              <a:tr h="14855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 (international)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88324"/>
                  </a:ext>
                </a:extLst>
              </a:tr>
              <a:tr h="14428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# new clients</a:t>
                      </a:r>
                      <a:r>
                        <a:rPr lang="fr-FR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ATLAS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728707"/>
                  </a:ext>
                </a:extLst>
              </a:tr>
            </a:tbl>
          </a:graphicData>
        </a:graphic>
      </p:graphicFrame>
      <p:cxnSp>
        <p:nvCxnSpPr>
          <p:cNvPr id="23" name="Straight Connector 28">
            <a:extLst>
              <a:ext uri="{FF2B5EF4-FFF2-40B4-BE49-F238E27FC236}">
                <a16:creationId xmlns:a16="http://schemas.microsoft.com/office/drawing/2014/main" id="{45DD4130-C17D-4F6D-A210-8ABDA46BB3BD}"/>
              </a:ext>
            </a:extLst>
          </p:cNvPr>
          <p:cNvCxnSpPr>
            <a:cxnSpLocks/>
          </p:cNvCxnSpPr>
          <p:nvPr/>
        </p:nvCxnSpPr>
        <p:spPr>
          <a:xfrm flipH="1">
            <a:off x="5958348" y="3538994"/>
            <a:ext cx="11114" cy="326637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2EF8C-6319-4526-B0F2-F79768ADB811}"/>
              </a:ext>
            </a:extLst>
          </p:cNvPr>
          <p:cNvSpPr/>
          <p:nvPr/>
        </p:nvSpPr>
        <p:spPr>
          <a:xfrm>
            <a:off x="228600" y="1160137"/>
            <a:ext cx="11763375" cy="164943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AGRIMANAGER : The pricing of a user license varies degressively between 5.5 KTND (local clients) / 5.5 K$ (international clients) &amp; 3.520 KTND (local clients) / 3.520 K$ (international clients) depending on the number of 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licences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to sell by deal. The maintenance fees represent 15% of the deal (yearly base)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IGS : The price is 0.040 KTND/HA for local clients &amp; 0.040 K$/HA for international clients.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ATLAS : The price is 60 KTND.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turnover is calculated on the basis of 3 categories of clients : big clients (# users : 20 / # HA : 3 000/ # robots : 3), medium clients (# users : 10 / # HA : 1 000/ # robots : 2) &amp; small clients (# users : 5 / # HA : 300/ # robots : 1).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selling model is as follows : the initial acquisition channel is AGRIMANAGER / 25% of AGRIMANAGER’s clients of the year will be converted to IGS’s clients / 25% of AGRIMANAGER’s clients of the previous year will be converted to ATLAS’s clients (from 2020).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C75B43-F6EB-44E1-A9C6-D70487B732AE}"/>
              </a:ext>
            </a:extLst>
          </p:cNvPr>
          <p:cNvSpPr/>
          <p:nvPr/>
        </p:nvSpPr>
        <p:spPr>
          <a:xfrm>
            <a:off x="239713" y="2884069"/>
            <a:ext cx="11763375" cy="358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Turnover</a:t>
            </a:r>
          </a:p>
        </p:txBody>
      </p:sp>
      <p:graphicFrame>
        <p:nvGraphicFramePr>
          <p:cNvPr id="12" name="Tableau 8">
            <a:extLst>
              <a:ext uri="{FF2B5EF4-FFF2-40B4-BE49-F238E27FC236}">
                <a16:creationId xmlns:a16="http://schemas.microsoft.com/office/drawing/2014/main" id="{8504F3F6-8818-46B7-9BE6-4D30B4B49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420214"/>
              </p:ext>
            </p:extLst>
          </p:nvPr>
        </p:nvGraphicFramePr>
        <p:xfrm>
          <a:off x="6056313" y="3387949"/>
          <a:ext cx="5935661" cy="1000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2921">
                  <a:extLst>
                    <a:ext uri="{9D8B030D-6E8A-4147-A177-3AD203B41FA5}">
                      <a16:colId xmlns:a16="http://schemas.microsoft.com/office/drawing/2014/main" val="1355457221"/>
                    </a:ext>
                  </a:extLst>
                </a:gridCol>
                <a:gridCol w="692761">
                  <a:extLst>
                    <a:ext uri="{9D8B030D-6E8A-4147-A177-3AD203B41FA5}">
                      <a16:colId xmlns:a16="http://schemas.microsoft.com/office/drawing/2014/main" val="3910090492"/>
                    </a:ext>
                  </a:extLst>
                </a:gridCol>
                <a:gridCol w="692761">
                  <a:extLst>
                    <a:ext uri="{9D8B030D-6E8A-4147-A177-3AD203B41FA5}">
                      <a16:colId xmlns:a16="http://schemas.microsoft.com/office/drawing/2014/main" val="3593622566"/>
                    </a:ext>
                  </a:extLst>
                </a:gridCol>
                <a:gridCol w="648543">
                  <a:extLst>
                    <a:ext uri="{9D8B030D-6E8A-4147-A177-3AD203B41FA5}">
                      <a16:colId xmlns:a16="http://schemas.microsoft.com/office/drawing/2014/main" val="3595153962"/>
                    </a:ext>
                  </a:extLst>
                </a:gridCol>
                <a:gridCol w="685393">
                  <a:extLst>
                    <a:ext uri="{9D8B030D-6E8A-4147-A177-3AD203B41FA5}">
                      <a16:colId xmlns:a16="http://schemas.microsoft.com/office/drawing/2014/main" val="1009828525"/>
                    </a:ext>
                  </a:extLst>
                </a:gridCol>
                <a:gridCol w="663282">
                  <a:extLst>
                    <a:ext uri="{9D8B030D-6E8A-4147-A177-3AD203B41FA5}">
                      <a16:colId xmlns:a16="http://schemas.microsoft.com/office/drawing/2014/main" val="3082277356"/>
                    </a:ext>
                  </a:extLst>
                </a:gridCol>
              </a:tblGrid>
              <a:tr h="1100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0" marB="4570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77534"/>
                  </a:ext>
                </a:extLst>
              </a:tr>
              <a:tr h="199529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Turnover Location Atlas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616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668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1 162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1 719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2 207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88324"/>
                  </a:ext>
                </a:extLst>
              </a:tr>
              <a:tr h="199529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Turnover Hardware - IGS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566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594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728707"/>
                  </a:ext>
                </a:extLst>
              </a:tr>
              <a:tr h="199529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Turnover ATLAS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567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794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654079"/>
                  </a:ext>
                </a:extLst>
              </a:tr>
              <a:tr h="199529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turnover</a:t>
                      </a:r>
                    </a:p>
                  </a:txBody>
                  <a:tcPr marL="4763" marR="4763" marT="4763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651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1 025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1 929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2 852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3 595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257489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2173125"/>
              </p:ext>
            </p:extLst>
          </p:nvPr>
        </p:nvGraphicFramePr>
        <p:xfrm>
          <a:off x="6056312" y="4409768"/>
          <a:ext cx="5935661" cy="2395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286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02DD68-8D5B-49B9-8B0F-D644F4BD2FEB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Summary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333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Personnel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cost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35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C6282-F4BD-4AEC-997E-A5F83DAA1D60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Personnel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cost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6648CEC-8B60-4754-A69B-DB808D8E0ABC}"/>
              </a:ext>
            </a:extLst>
          </p:cNvPr>
          <p:cNvCxnSpPr/>
          <p:nvPr/>
        </p:nvCxnSpPr>
        <p:spPr>
          <a:xfrm>
            <a:off x="239713" y="617471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F69D5B8-E5DB-4EF4-90AB-1A38C24F39B0}"/>
              </a:ext>
            </a:extLst>
          </p:cNvPr>
          <p:cNvSpPr/>
          <p:nvPr/>
        </p:nvSpPr>
        <p:spPr>
          <a:xfrm>
            <a:off x="228600" y="738188"/>
            <a:ext cx="5762626" cy="2646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Headcount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4" name="Straight Connector 17">
            <a:extLst>
              <a:ext uri="{FF2B5EF4-FFF2-40B4-BE49-F238E27FC236}">
                <a16:creationId xmlns:a16="http://schemas.microsoft.com/office/drawing/2014/main" id="{B3AA48E0-4902-4A8A-A6D2-2C6339D96400}"/>
              </a:ext>
            </a:extLst>
          </p:cNvPr>
          <p:cNvCxnSpPr>
            <a:cxnSpLocks/>
          </p:cNvCxnSpPr>
          <p:nvPr/>
        </p:nvCxnSpPr>
        <p:spPr>
          <a:xfrm>
            <a:off x="6128855" y="1312606"/>
            <a:ext cx="0" cy="339545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D6856E6-CA27-4A55-85A8-9C29146A2A98}"/>
              </a:ext>
            </a:extLst>
          </p:cNvPr>
          <p:cNvSpPr/>
          <p:nvPr/>
        </p:nvSpPr>
        <p:spPr>
          <a:xfrm>
            <a:off x="6273800" y="746125"/>
            <a:ext cx="5689600" cy="2841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Personnel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cost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3CA82D26-3AC2-473D-B3D5-1D9FD62D1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091572"/>
              </p:ext>
            </p:extLst>
          </p:nvPr>
        </p:nvGraphicFramePr>
        <p:xfrm>
          <a:off x="6273800" y="1078955"/>
          <a:ext cx="5689600" cy="3364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3163">
                  <a:extLst>
                    <a:ext uri="{9D8B030D-6E8A-4147-A177-3AD203B41FA5}">
                      <a16:colId xmlns:a16="http://schemas.microsoft.com/office/drawing/2014/main" val="1392835917"/>
                    </a:ext>
                  </a:extLst>
                </a:gridCol>
                <a:gridCol w="782472">
                  <a:extLst>
                    <a:ext uri="{9D8B030D-6E8A-4147-A177-3AD203B41FA5}">
                      <a16:colId xmlns:a16="http://schemas.microsoft.com/office/drawing/2014/main" val="3692662408"/>
                    </a:ext>
                  </a:extLst>
                </a:gridCol>
                <a:gridCol w="796181">
                  <a:extLst>
                    <a:ext uri="{9D8B030D-6E8A-4147-A177-3AD203B41FA5}">
                      <a16:colId xmlns:a16="http://schemas.microsoft.com/office/drawing/2014/main" val="439436240"/>
                    </a:ext>
                  </a:extLst>
                </a:gridCol>
                <a:gridCol w="796181">
                  <a:extLst>
                    <a:ext uri="{9D8B030D-6E8A-4147-A177-3AD203B41FA5}">
                      <a16:colId xmlns:a16="http://schemas.microsoft.com/office/drawing/2014/main" val="426643497"/>
                    </a:ext>
                  </a:extLst>
                </a:gridCol>
                <a:gridCol w="796181">
                  <a:extLst>
                    <a:ext uri="{9D8B030D-6E8A-4147-A177-3AD203B41FA5}">
                      <a16:colId xmlns:a16="http://schemas.microsoft.com/office/drawing/2014/main" val="3702485109"/>
                    </a:ext>
                  </a:extLst>
                </a:gridCol>
                <a:gridCol w="785422">
                  <a:extLst>
                    <a:ext uri="{9D8B030D-6E8A-4147-A177-3AD203B41FA5}">
                      <a16:colId xmlns:a16="http://schemas.microsoft.com/office/drawing/2014/main" val="1932089066"/>
                    </a:ext>
                  </a:extLst>
                </a:gridCol>
              </a:tblGrid>
              <a:tr h="22442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</a:p>
                  </a:txBody>
                  <a:tcPr marL="4763" marR="4763" marT="4760" marB="45686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043238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CEO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954992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CTO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021959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dev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' (software)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753015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Junior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dev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' (software)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173452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integrator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443983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Junior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integrator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78781"/>
                  </a:ext>
                </a:extLst>
              </a:tr>
              <a:tr h="3424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electro-mecanical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engineer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214397"/>
                  </a:ext>
                </a:extLst>
              </a:tr>
              <a:tr h="3424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electronical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engineer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045817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dev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' (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Robotics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28414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Sales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director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534166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Marketer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08608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Account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manager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634003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Adm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&amp; fin assistant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433759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Net salaries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515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617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699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77028"/>
                  </a:ext>
                </a:extLst>
              </a:tr>
              <a:tr h="1945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Employer social contribution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943051"/>
                  </a:ext>
                </a:extLst>
              </a:tr>
              <a:tr h="1738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Personnel </a:t>
                      </a:r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cost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248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677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773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925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1048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02040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EE45A80-05DC-4F67-9EE6-6B207286892A}"/>
              </a:ext>
            </a:extLst>
          </p:cNvPr>
          <p:cNvSpPr/>
          <p:nvPr/>
        </p:nvSpPr>
        <p:spPr>
          <a:xfrm>
            <a:off x="192882" y="4791504"/>
            <a:ext cx="11770518" cy="3097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Personnel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Cost</a:t>
            </a: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 breakdown (per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category</a:t>
            </a: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309727F-4854-4446-B587-448F61F18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384966"/>
              </p:ext>
            </p:extLst>
          </p:nvPr>
        </p:nvGraphicFramePr>
        <p:xfrm>
          <a:off x="207909" y="5168174"/>
          <a:ext cx="5783317" cy="1638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4521">
                  <a:extLst>
                    <a:ext uri="{9D8B030D-6E8A-4147-A177-3AD203B41FA5}">
                      <a16:colId xmlns:a16="http://schemas.microsoft.com/office/drawing/2014/main" val="548667901"/>
                    </a:ext>
                  </a:extLst>
                </a:gridCol>
                <a:gridCol w="808900">
                  <a:extLst>
                    <a:ext uri="{9D8B030D-6E8A-4147-A177-3AD203B41FA5}">
                      <a16:colId xmlns:a16="http://schemas.microsoft.com/office/drawing/2014/main" val="2984873990"/>
                    </a:ext>
                  </a:extLst>
                </a:gridCol>
                <a:gridCol w="801197">
                  <a:extLst>
                    <a:ext uri="{9D8B030D-6E8A-4147-A177-3AD203B41FA5}">
                      <a16:colId xmlns:a16="http://schemas.microsoft.com/office/drawing/2014/main" val="201466435"/>
                    </a:ext>
                  </a:extLst>
                </a:gridCol>
                <a:gridCol w="739566">
                  <a:extLst>
                    <a:ext uri="{9D8B030D-6E8A-4147-A177-3AD203B41FA5}">
                      <a16:colId xmlns:a16="http://schemas.microsoft.com/office/drawing/2014/main" val="1388847762"/>
                    </a:ext>
                  </a:extLst>
                </a:gridCol>
                <a:gridCol w="778086">
                  <a:extLst>
                    <a:ext uri="{9D8B030D-6E8A-4147-A177-3AD203B41FA5}">
                      <a16:colId xmlns:a16="http://schemas.microsoft.com/office/drawing/2014/main" val="1456834284"/>
                    </a:ext>
                  </a:extLst>
                </a:gridCol>
                <a:gridCol w="701047">
                  <a:extLst>
                    <a:ext uri="{9D8B030D-6E8A-4147-A177-3AD203B41FA5}">
                      <a16:colId xmlns:a16="http://schemas.microsoft.com/office/drawing/2014/main" val="32467215"/>
                    </a:ext>
                  </a:extLst>
                </a:gridCol>
              </a:tblGrid>
              <a:tr h="32935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319211"/>
                  </a:ext>
                </a:extLst>
              </a:tr>
              <a:tr h="32719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Technical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team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122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342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370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399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431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660412"/>
                  </a:ext>
                </a:extLst>
              </a:tr>
              <a:tr h="32719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Sales &amp;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Mkg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team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214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029919"/>
                  </a:ext>
                </a:extLst>
              </a:tr>
              <a:tr h="32719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Administrative team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698622"/>
                  </a:ext>
                </a:extLst>
              </a:tr>
              <a:tr h="32719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Personnel </a:t>
                      </a:r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costs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248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677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773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925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1 048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76999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0A96A0F-5A1D-4680-A45B-FD73960182E0}"/>
              </a:ext>
            </a:extLst>
          </p:cNvPr>
          <p:cNvSpPr txBox="1"/>
          <p:nvPr/>
        </p:nvSpPr>
        <p:spPr>
          <a:xfrm>
            <a:off x="6281174" y="4493665"/>
            <a:ext cx="1593706" cy="246221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fr-FR" sz="1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Salary</a:t>
            </a:r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growth</a:t>
            </a:r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 rate : 8%</a:t>
            </a:r>
          </a:p>
        </p:txBody>
      </p:sp>
      <p:cxnSp>
        <p:nvCxnSpPr>
          <p:cNvPr id="13" name="Straight Connector 28">
            <a:extLst>
              <a:ext uri="{FF2B5EF4-FFF2-40B4-BE49-F238E27FC236}">
                <a16:creationId xmlns:a16="http://schemas.microsoft.com/office/drawing/2014/main" id="{0A89F621-D3AA-42B1-B014-38D74ECD0725}"/>
              </a:ext>
            </a:extLst>
          </p:cNvPr>
          <p:cNvCxnSpPr>
            <a:cxnSpLocks/>
          </p:cNvCxnSpPr>
          <p:nvPr/>
        </p:nvCxnSpPr>
        <p:spPr>
          <a:xfrm>
            <a:off x="6128855" y="5471652"/>
            <a:ext cx="0" cy="13346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au 2">
            <a:extLst>
              <a:ext uri="{FF2B5EF4-FFF2-40B4-BE49-F238E27FC236}">
                <a16:creationId xmlns:a16="http://schemas.microsoft.com/office/drawing/2014/main" id="{C53C2908-A17E-4159-AC01-AD54FCA5C0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114179"/>
              </p:ext>
            </p:extLst>
          </p:nvPr>
        </p:nvGraphicFramePr>
        <p:xfrm>
          <a:off x="220666" y="1078953"/>
          <a:ext cx="5770561" cy="36291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6968">
                  <a:extLst>
                    <a:ext uri="{9D8B030D-6E8A-4147-A177-3AD203B41FA5}">
                      <a16:colId xmlns:a16="http://schemas.microsoft.com/office/drawing/2014/main" val="1290747863"/>
                    </a:ext>
                  </a:extLst>
                </a:gridCol>
                <a:gridCol w="861159">
                  <a:extLst>
                    <a:ext uri="{9D8B030D-6E8A-4147-A177-3AD203B41FA5}">
                      <a16:colId xmlns:a16="http://schemas.microsoft.com/office/drawing/2014/main" val="3472541237"/>
                    </a:ext>
                  </a:extLst>
                </a:gridCol>
                <a:gridCol w="807336">
                  <a:extLst>
                    <a:ext uri="{9D8B030D-6E8A-4147-A177-3AD203B41FA5}">
                      <a16:colId xmlns:a16="http://schemas.microsoft.com/office/drawing/2014/main" val="1380122081"/>
                    </a:ext>
                  </a:extLst>
                </a:gridCol>
                <a:gridCol w="807336">
                  <a:extLst>
                    <a:ext uri="{9D8B030D-6E8A-4147-A177-3AD203B41FA5}">
                      <a16:colId xmlns:a16="http://schemas.microsoft.com/office/drawing/2014/main" val="2227522986"/>
                    </a:ext>
                  </a:extLst>
                </a:gridCol>
                <a:gridCol w="807336">
                  <a:extLst>
                    <a:ext uri="{9D8B030D-6E8A-4147-A177-3AD203B41FA5}">
                      <a16:colId xmlns:a16="http://schemas.microsoft.com/office/drawing/2014/main" val="1801918929"/>
                    </a:ext>
                  </a:extLst>
                </a:gridCol>
                <a:gridCol w="780426">
                  <a:extLst>
                    <a:ext uri="{9D8B030D-6E8A-4147-A177-3AD203B41FA5}">
                      <a16:colId xmlns:a16="http://schemas.microsoft.com/office/drawing/2014/main" val="1712594288"/>
                    </a:ext>
                  </a:extLst>
                </a:gridCol>
              </a:tblGrid>
              <a:tr h="27187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# </a:t>
                      </a:r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emplyees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1" marB="4570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794923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CEO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656649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CTO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503457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dev' ()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924470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Junior dev' ()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530456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integrator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494140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Junior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integrator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060557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electro-mecanical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engineer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374344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electronical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engineer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587134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Senior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dev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' (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Robotics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233385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Sales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director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779354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Marketer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4341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Account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manager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377663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Adm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&amp; fin assistant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071484"/>
                  </a:ext>
                </a:extLst>
              </a:tr>
              <a:tr h="21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4763" marR="4763" marT="4763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4763" marR="4763" marT="4763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4763" marR="4763" marT="4763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4763" marR="4763" marT="4763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810329"/>
                  </a:ext>
                </a:extLst>
              </a:tr>
            </a:tbl>
          </a:graphicData>
        </a:graphic>
      </p:graphicFrame>
      <p:graphicFrame>
        <p:nvGraphicFramePr>
          <p:cNvPr id="22" name="Graphique 1">
            <a:extLst>
              <a:ext uri="{FF2B5EF4-FFF2-40B4-BE49-F238E27FC236}">
                <a16:creationId xmlns:a16="http://schemas.microsoft.com/office/drawing/2014/main" id="{AB8152B0-D08A-42D3-9C1F-250869F85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60425"/>
              </p:ext>
            </p:extLst>
          </p:nvPr>
        </p:nvGraphicFramePr>
        <p:xfrm>
          <a:off x="6198062" y="5138098"/>
          <a:ext cx="5504784" cy="1668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8856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Operating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expenses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094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99330-DADA-480A-9589-EB4DD2EE36FC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Operating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expenses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64397ED-E8DE-485D-BDF5-12CAD56FFE14}"/>
              </a:ext>
            </a:extLst>
          </p:cNvPr>
          <p:cNvCxnSpPr/>
          <p:nvPr/>
        </p:nvCxnSpPr>
        <p:spPr>
          <a:xfrm>
            <a:off x="239713" y="663575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CCEF6AA-7076-4FBC-BDFB-6174E27FA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161818"/>
              </p:ext>
            </p:extLst>
          </p:nvPr>
        </p:nvGraphicFramePr>
        <p:xfrm>
          <a:off x="239713" y="1229804"/>
          <a:ext cx="11666538" cy="3254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1890">
                  <a:extLst>
                    <a:ext uri="{9D8B030D-6E8A-4147-A177-3AD203B41FA5}">
                      <a16:colId xmlns:a16="http://schemas.microsoft.com/office/drawing/2014/main" val="2956382808"/>
                    </a:ext>
                  </a:extLst>
                </a:gridCol>
                <a:gridCol w="683879">
                  <a:extLst>
                    <a:ext uri="{9D8B030D-6E8A-4147-A177-3AD203B41FA5}">
                      <a16:colId xmlns:a16="http://schemas.microsoft.com/office/drawing/2014/main" val="1181208750"/>
                    </a:ext>
                  </a:extLst>
                </a:gridCol>
                <a:gridCol w="1243466">
                  <a:extLst>
                    <a:ext uri="{9D8B030D-6E8A-4147-A177-3AD203B41FA5}">
                      <a16:colId xmlns:a16="http://schemas.microsoft.com/office/drawing/2014/main" val="653815305"/>
                    </a:ext>
                  </a:extLst>
                </a:gridCol>
                <a:gridCol w="1759601">
                  <a:extLst>
                    <a:ext uri="{9D8B030D-6E8A-4147-A177-3AD203B41FA5}">
                      <a16:colId xmlns:a16="http://schemas.microsoft.com/office/drawing/2014/main" val="4183324931"/>
                    </a:ext>
                  </a:extLst>
                </a:gridCol>
                <a:gridCol w="970166">
                  <a:extLst>
                    <a:ext uri="{9D8B030D-6E8A-4147-A177-3AD203B41FA5}">
                      <a16:colId xmlns:a16="http://schemas.microsoft.com/office/drawing/2014/main" val="311240497"/>
                    </a:ext>
                  </a:extLst>
                </a:gridCol>
                <a:gridCol w="957164">
                  <a:extLst>
                    <a:ext uri="{9D8B030D-6E8A-4147-A177-3AD203B41FA5}">
                      <a16:colId xmlns:a16="http://schemas.microsoft.com/office/drawing/2014/main" val="723588238"/>
                    </a:ext>
                  </a:extLst>
                </a:gridCol>
                <a:gridCol w="949330">
                  <a:extLst>
                    <a:ext uri="{9D8B030D-6E8A-4147-A177-3AD203B41FA5}">
                      <a16:colId xmlns:a16="http://schemas.microsoft.com/office/drawing/2014/main" val="1873452219"/>
                    </a:ext>
                  </a:extLst>
                </a:gridCol>
                <a:gridCol w="915521">
                  <a:extLst>
                    <a:ext uri="{9D8B030D-6E8A-4147-A177-3AD203B41FA5}">
                      <a16:colId xmlns:a16="http://schemas.microsoft.com/office/drawing/2014/main" val="2543232942"/>
                    </a:ext>
                  </a:extLst>
                </a:gridCol>
                <a:gridCol w="915521">
                  <a:extLst>
                    <a:ext uri="{9D8B030D-6E8A-4147-A177-3AD203B41FA5}">
                      <a16:colId xmlns:a16="http://schemas.microsoft.com/office/drawing/2014/main" val="1153283133"/>
                    </a:ext>
                  </a:extLst>
                </a:gridCol>
              </a:tblGrid>
              <a:tr h="24301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</a:p>
                  </a:txBody>
                  <a:tcPr marL="4763" marR="4763" marT="4765" marB="45735"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Assumptions</a:t>
                      </a:r>
                    </a:p>
                  </a:txBody>
                  <a:tcPr marL="4763" marR="4763" marT="4765" marB="45735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Growth</a:t>
                      </a:r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rate</a:t>
                      </a:r>
                    </a:p>
                  </a:txBody>
                  <a:tcPr marL="4763" marR="4763" marT="4765" marB="45735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335035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Hardware cost IGS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of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price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223128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Hardware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cost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ATLAS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of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price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  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7409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Rent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61289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Telecom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person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/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254128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Energy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195390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Office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furniture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year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965997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Cloud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year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925700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Maintenance, fuel and car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insurance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191578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Leasing utility car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690662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Missions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mission / Person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109636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Marketing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of turnover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685128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Tech consulting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648286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Accounting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554098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Auditor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year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532241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Miscellaneous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year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294792"/>
                  </a:ext>
                </a:extLst>
              </a:tr>
              <a:tr h="18823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OPEX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110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484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726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936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1 094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601186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E36B0BE1-C1FA-4C8F-868D-1CF190DA6433}"/>
              </a:ext>
            </a:extLst>
          </p:cNvPr>
          <p:cNvSpPr/>
          <p:nvPr/>
        </p:nvSpPr>
        <p:spPr>
          <a:xfrm>
            <a:off x="239713" y="802560"/>
            <a:ext cx="11666538" cy="339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Operating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expenses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8B0E5C-0ADB-451D-85A8-3FB5028F3FC0}"/>
              </a:ext>
            </a:extLst>
          </p:cNvPr>
          <p:cNvSpPr/>
          <p:nvPr/>
        </p:nvSpPr>
        <p:spPr>
          <a:xfrm>
            <a:off x="223044" y="4564258"/>
            <a:ext cx="11666538" cy="341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Opex Breakdown (per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category</a:t>
            </a: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7EC5D06-4C85-4E82-BC72-72DDFCB32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886612"/>
              </p:ext>
            </p:extLst>
          </p:nvPr>
        </p:nvGraphicFramePr>
        <p:xfrm>
          <a:off x="239713" y="4985295"/>
          <a:ext cx="5719762" cy="17197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3042">
                  <a:extLst>
                    <a:ext uri="{9D8B030D-6E8A-4147-A177-3AD203B41FA5}">
                      <a16:colId xmlns:a16="http://schemas.microsoft.com/office/drawing/2014/main" val="548667901"/>
                    </a:ext>
                  </a:extLst>
                </a:gridCol>
                <a:gridCol w="800011">
                  <a:extLst>
                    <a:ext uri="{9D8B030D-6E8A-4147-A177-3AD203B41FA5}">
                      <a16:colId xmlns:a16="http://schemas.microsoft.com/office/drawing/2014/main" val="2984873990"/>
                    </a:ext>
                  </a:extLst>
                </a:gridCol>
                <a:gridCol w="792392">
                  <a:extLst>
                    <a:ext uri="{9D8B030D-6E8A-4147-A177-3AD203B41FA5}">
                      <a16:colId xmlns:a16="http://schemas.microsoft.com/office/drawing/2014/main" val="201466435"/>
                    </a:ext>
                  </a:extLst>
                </a:gridCol>
                <a:gridCol w="731439">
                  <a:extLst>
                    <a:ext uri="{9D8B030D-6E8A-4147-A177-3AD203B41FA5}">
                      <a16:colId xmlns:a16="http://schemas.microsoft.com/office/drawing/2014/main" val="1388847762"/>
                    </a:ext>
                  </a:extLst>
                </a:gridCol>
                <a:gridCol w="769535">
                  <a:extLst>
                    <a:ext uri="{9D8B030D-6E8A-4147-A177-3AD203B41FA5}">
                      <a16:colId xmlns:a16="http://schemas.microsoft.com/office/drawing/2014/main" val="1456834284"/>
                    </a:ext>
                  </a:extLst>
                </a:gridCol>
                <a:gridCol w="693343">
                  <a:extLst>
                    <a:ext uri="{9D8B030D-6E8A-4147-A177-3AD203B41FA5}">
                      <a16:colId xmlns:a16="http://schemas.microsoft.com/office/drawing/2014/main" val="32467215"/>
                    </a:ext>
                  </a:extLst>
                </a:gridCol>
              </a:tblGrid>
              <a:tr h="30451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319211"/>
                  </a:ext>
                </a:extLst>
              </a:tr>
              <a:tr h="23587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Hardware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cost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660412"/>
                  </a:ext>
                </a:extLst>
              </a:tr>
              <a:tr h="23587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G&amp;A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136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142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149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155</a:t>
                      </a:r>
                    </a:p>
                  </a:txBody>
                  <a:tcPr marL="4763" marR="4763" marT="476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029919"/>
                  </a:ext>
                </a:extLst>
              </a:tr>
              <a:tr h="23587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Cloud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104951"/>
                  </a:ext>
                </a:extLst>
              </a:tr>
              <a:tr h="23587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Marketing &amp; missions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416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488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81868"/>
                  </a:ext>
                </a:extLst>
              </a:tr>
              <a:tr h="23587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External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services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fees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698622"/>
                  </a:ext>
                </a:extLst>
              </a:tr>
              <a:tr h="2358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OPEX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110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484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726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936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1 094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76999"/>
                  </a:ext>
                </a:extLst>
              </a:tr>
            </a:tbl>
          </a:graphicData>
        </a:graphic>
      </p:graphicFrame>
      <p:cxnSp>
        <p:nvCxnSpPr>
          <p:cNvPr id="10" name="Straight Connector 28">
            <a:extLst>
              <a:ext uri="{FF2B5EF4-FFF2-40B4-BE49-F238E27FC236}">
                <a16:creationId xmlns:a16="http://schemas.microsoft.com/office/drawing/2014/main" id="{7E7EA2BE-0993-4330-8A78-8AE6DA2D9562}"/>
              </a:ext>
            </a:extLst>
          </p:cNvPr>
          <p:cNvCxnSpPr>
            <a:cxnSpLocks/>
          </p:cNvCxnSpPr>
          <p:nvPr/>
        </p:nvCxnSpPr>
        <p:spPr>
          <a:xfrm>
            <a:off x="6072982" y="5294671"/>
            <a:ext cx="0" cy="141035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679550"/>
              </p:ext>
            </p:extLst>
          </p:nvPr>
        </p:nvGraphicFramePr>
        <p:xfrm>
          <a:off x="6186490" y="4985295"/>
          <a:ext cx="5781826" cy="1872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5326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P&amp;L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Statement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073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DF083E6-493D-4B28-BAC2-F2FB58683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294835"/>
              </p:ext>
            </p:extLst>
          </p:nvPr>
        </p:nvGraphicFramePr>
        <p:xfrm>
          <a:off x="239713" y="781043"/>
          <a:ext cx="6105524" cy="450625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60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11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167">
                  <a:extLst>
                    <a:ext uri="{9D8B030D-6E8A-4147-A177-3AD203B41FA5}">
                      <a16:colId xmlns:a16="http://schemas.microsoft.com/office/drawing/2014/main" val="3122734473"/>
                    </a:ext>
                  </a:extLst>
                </a:gridCol>
                <a:gridCol w="691167">
                  <a:extLst>
                    <a:ext uri="{9D8B030D-6E8A-4147-A177-3AD203B41FA5}">
                      <a16:colId xmlns:a16="http://schemas.microsoft.com/office/drawing/2014/main" val="13048728"/>
                    </a:ext>
                  </a:extLst>
                </a:gridCol>
              </a:tblGrid>
              <a:tr h="24309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Turnover big clients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616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668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1 162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1 719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2 207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Turnover medium clients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566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594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826262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Turnover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small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clients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360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567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794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79750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Total turnover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651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1 025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1 929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2 852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3 595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Personnel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cost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677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773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925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1 048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Other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operating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expenses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110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484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726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936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1 094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EBITDA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293   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-136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430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991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1 453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EBITDA/Turnover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-13%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Amortizations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EBIT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-212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940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1 446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EBIT/Turnover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-21%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Financial charges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39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Net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income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before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taxes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-233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883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1 374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Corporation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tax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344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73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Net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income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-233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235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662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1 031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Net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income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/turnover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-23%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430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Cash Flow</a:t>
                      </a:r>
                    </a:p>
                  </a:txBody>
                  <a:tcPr marL="4763" marR="4763" marT="4761" marB="457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-157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713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1 038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01A2C536-797B-4438-B0FB-9612B50AAAC8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P&amp;L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Statement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3212B8-8A48-41D4-8276-7760A6B409B2}"/>
              </a:ext>
            </a:extLst>
          </p:cNvPr>
          <p:cNvCxnSpPr/>
          <p:nvPr/>
        </p:nvCxnSpPr>
        <p:spPr>
          <a:xfrm>
            <a:off x="239713" y="663575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2E84D8D-D00F-482A-8D9F-6D1C73D30B64}"/>
              </a:ext>
            </a:extLst>
          </p:cNvPr>
          <p:cNvSpPr/>
          <p:nvPr/>
        </p:nvSpPr>
        <p:spPr>
          <a:xfrm>
            <a:off x="225425" y="5418138"/>
            <a:ext cx="6119813" cy="13176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Positive Cash Flow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starting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from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2018.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Cumulated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cash flow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amounting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to 1 877 KTND in the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fifth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year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Net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margin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stands at 29% in the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fifth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year</a:t>
            </a:r>
            <a:r>
              <a:rPr lang="fr-FR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</p:txBody>
      </p:sp>
      <p:cxnSp>
        <p:nvCxnSpPr>
          <p:cNvPr id="8" name="Straight Connector 28">
            <a:extLst>
              <a:ext uri="{FF2B5EF4-FFF2-40B4-BE49-F238E27FC236}">
                <a16:creationId xmlns:a16="http://schemas.microsoft.com/office/drawing/2014/main" id="{9E6CB134-BBED-4CB6-9639-838F9575885F}"/>
              </a:ext>
            </a:extLst>
          </p:cNvPr>
          <p:cNvCxnSpPr>
            <a:cxnSpLocks/>
          </p:cNvCxnSpPr>
          <p:nvPr/>
        </p:nvCxnSpPr>
        <p:spPr>
          <a:xfrm flipH="1">
            <a:off x="6522556" y="1047135"/>
            <a:ext cx="3605" cy="568862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aphique 1">
            <a:extLst>
              <a:ext uri="{FF2B5EF4-FFF2-40B4-BE49-F238E27FC236}">
                <a16:creationId xmlns:a16="http://schemas.microsoft.com/office/drawing/2014/main" id="{FFC49890-CE8B-4733-BC93-40C7DCD672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196594"/>
              </p:ext>
            </p:extLst>
          </p:nvPr>
        </p:nvGraphicFramePr>
        <p:xfrm>
          <a:off x="6703480" y="781043"/>
          <a:ext cx="5117352" cy="5954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4054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Cash Flow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Statement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4698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75610-90F3-433C-B599-CBCFDBA38D32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Cash Flow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Statement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53AAFE0-CB06-4437-B2A4-47BC72904F86}"/>
              </a:ext>
            </a:extLst>
          </p:cNvPr>
          <p:cNvCxnSpPr/>
          <p:nvPr/>
        </p:nvCxnSpPr>
        <p:spPr>
          <a:xfrm>
            <a:off x="239713" y="663575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C2BA675-8BB5-45A7-9114-53D2D77032C2}"/>
              </a:ext>
            </a:extLst>
          </p:cNvPr>
          <p:cNvSpPr/>
          <p:nvPr/>
        </p:nvSpPr>
        <p:spPr>
          <a:xfrm>
            <a:off x="228600" y="746125"/>
            <a:ext cx="5895975" cy="3143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WCR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C982BA8A-DF24-4FBD-915A-2E3B2B99F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047085"/>
              </p:ext>
            </p:extLst>
          </p:nvPr>
        </p:nvGraphicFramePr>
        <p:xfrm>
          <a:off x="239713" y="1119189"/>
          <a:ext cx="5883276" cy="5549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8837">
                  <a:extLst>
                    <a:ext uri="{9D8B030D-6E8A-4147-A177-3AD203B41FA5}">
                      <a16:colId xmlns:a16="http://schemas.microsoft.com/office/drawing/2014/main" val="1888258359"/>
                    </a:ext>
                  </a:extLst>
                </a:gridCol>
                <a:gridCol w="637035">
                  <a:extLst>
                    <a:ext uri="{9D8B030D-6E8A-4147-A177-3AD203B41FA5}">
                      <a16:colId xmlns:a16="http://schemas.microsoft.com/office/drawing/2014/main" val="655181736"/>
                    </a:ext>
                  </a:extLst>
                </a:gridCol>
                <a:gridCol w="692776">
                  <a:extLst>
                    <a:ext uri="{9D8B030D-6E8A-4147-A177-3AD203B41FA5}">
                      <a16:colId xmlns:a16="http://schemas.microsoft.com/office/drawing/2014/main" val="728067599"/>
                    </a:ext>
                  </a:extLst>
                </a:gridCol>
                <a:gridCol w="732591">
                  <a:extLst>
                    <a:ext uri="{9D8B030D-6E8A-4147-A177-3AD203B41FA5}">
                      <a16:colId xmlns:a16="http://schemas.microsoft.com/office/drawing/2014/main" val="3851870036"/>
                    </a:ext>
                  </a:extLst>
                </a:gridCol>
                <a:gridCol w="708702">
                  <a:extLst>
                    <a:ext uri="{9D8B030D-6E8A-4147-A177-3AD203B41FA5}">
                      <a16:colId xmlns:a16="http://schemas.microsoft.com/office/drawing/2014/main" val="623388240"/>
                    </a:ext>
                  </a:extLst>
                </a:gridCol>
                <a:gridCol w="718747">
                  <a:extLst>
                    <a:ext uri="{9D8B030D-6E8A-4147-A177-3AD203B41FA5}">
                      <a16:colId xmlns:a16="http://schemas.microsoft.com/office/drawing/2014/main" val="386652402"/>
                    </a:ext>
                  </a:extLst>
                </a:gridCol>
                <a:gridCol w="594588">
                  <a:extLst>
                    <a:ext uri="{9D8B030D-6E8A-4147-A177-3AD203B41FA5}">
                      <a16:colId xmlns:a16="http://schemas.microsoft.com/office/drawing/2014/main" val="1991887368"/>
                    </a:ext>
                  </a:extLst>
                </a:gridCol>
              </a:tblGrid>
              <a:tr h="5140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 KTND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Payment</a:t>
                      </a:r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period</a:t>
                      </a:r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in </a:t>
                      </a:r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months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212060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Total turnover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322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599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125231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Current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assets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322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599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672120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Personnel cost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154341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Hardware cost IGS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582809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Hardware cost ATLAS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65834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Rent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77696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Telecom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835422"/>
                  </a:ext>
                </a:extLst>
              </a:tr>
              <a:tr h="31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Energy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         3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490676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Office furniture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241253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Cloud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-  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054028"/>
                  </a:ext>
                </a:extLst>
              </a:tr>
              <a:tr h="31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Maintenance, fuel and car insurance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488300"/>
                  </a:ext>
                </a:extLst>
              </a:tr>
              <a:tr h="32270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Leasing utility car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732221"/>
                  </a:ext>
                </a:extLst>
              </a:tr>
              <a:tr h="23861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Missions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17178"/>
                  </a:ext>
                </a:extLst>
              </a:tr>
              <a:tr h="32270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Marketing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188308"/>
                  </a:ext>
                </a:extLst>
              </a:tr>
              <a:tr h="23407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Tech consulting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030494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Accounting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0.3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0.3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0.3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0.3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0.3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383182"/>
                  </a:ext>
                </a:extLst>
              </a:tr>
              <a:tr h="32270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Auditor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914233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Miscellaneous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381739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Current liabilities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79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610012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WCR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243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383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496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23837"/>
                  </a:ext>
                </a:extLst>
              </a:tr>
              <a:tr h="2120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WCR variation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143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113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246572"/>
                  </a:ext>
                </a:extLst>
              </a:tr>
            </a:tbl>
          </a:graphicData>
        </a:graphic>
      </p:graphicFrame>
      <p:cxnSp>
        <p:nvCxnSpPr>
          <p:cNvPr id="14" name="Straight Connector 17">
            <a:extLst>
              <a:ext uri="{FF2B5EF4-FFF2-40B4-BE49-F238E27FC236}">
                <a16:creationId xmlns:a16="http://schemas.microsoft.com/office/drawing/2014/main" id="{4F2139F7-D4A8-4E3F-B197-E8B812716002}"/>
              </a:ext>
            </a:extLst>
          </p:cNvPr>
          <p:cNvCxnSpPr>
            <a:cxnSpLocks/>
          </p:cNvCxnSpPr>
          <p:nvPr/>
        </p:nvCxnSpPr>
        <p:spPr>
          <a:xfrm flipH="1">
            <a:off x="6224588" y="1581462"/>
            <a:ext cx="3825" cy="508762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628F1BA-37D4-4895-B0E3-0CCB3136EDC1}"/>
              </a:ext>
            </a:extLst>
          </p:cNvPr>
          <p:cNvSpPr/>
          <p:nvPr/>
        </p:nvSpPr>
        <p:spPr>
          <a:xfrm>
            <a:off x="6297613" y="746125"/>
            <a:ext cx="5651500" cy="3143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Cash position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1E0CB3A-B0F5-496A-A27F-BF7ED6DB32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55150"/>
              </p:ext>
            </p:extLst>
          </p:nvPr>
        </p:nvGraphicFramePr>
        <p:xfrm>
          <a:off x="6326188" y="1119189"/>
          <a:ext cx="5622924" cy="29144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5526">
                  <a:extLst>
                    <a:ext uri="{9D8B030D-6E8A-4147-A177-3AD203B41FA5}">
                      <a16:colId xmlns:a16="http://schemas.microsoft.com/office/drawing/2014/main" val="931083391"/>
                    </a:ext>
                  </a:extLst>
                </a:gridCol>
                <a:gridCol w="877966">
                  <a:extLst>
                    <a:ext uri="{9D8B030D-6E8A-4147-A177-3AD203B41FA5}">
                      <a16:colId xmlns:a16="http://schemas.microsoft.com/office/drawing/2014/main" val="2287577461"/>
                    </a:ext>
                  </a:extLst>
                </a:gridCol>
                <a:gridCol w="739858">
                  <a:extLst>
                    <a:ext uri="{9D8B030D-6E8A-4147-A177-3AD203B41FA5}">
                      <a16:colId xmlns:a16="http://schemas.microsoft.com/office/drawing/2014/main" val="1392748816"/>
                    </a:ext>
                  </a:extLst>
                </a:gridCol>
                <a:gridCol w="739858">
                  <a:extLst>
                    <a:ext uri="{9D8B030D-6E8A-4147-A177-3AD203B41FA5}">
                      <a16:colId xmlns:a16="http://schemas.microsoft.com/office/drawing/2014/main" val="633595577"/>
                    </a:ext>
                  </a:extLst>
                </a:gridCol>
                <a:gridCol w="739858">
                  <a:extLst>
                    <a:ext uri="{9D8B030D-6E8A-4147-A177-3AD203B41FA5}">
                      <a16:colId xmlns:a16="http://schemas.microsoft.com/office/drawing/2014/main" val="3174762269"/>
                    </a:ext>
                  </a:extLst>
                </a:gridCol>
                <a:gridCol w="739858">
                  <a:extLst>
                    <a:ext uri="{9D8B030D-6E8A-4147-A177-3AD203B41FA5}">
                      <a16:colId xmlns:a16="http://schemas.microsoft.com/office/drawing/2014/main" val="2395453458"/>
                    </a:ext>
                  </a:extLst>
                </a:gridCol>
              </a:tblGrid>
              <a:tr h="41893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</a:p>
                  </a:txBody>
                  <a:tcPr marL="4763" marR="4763" marT="4762" marB="4570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</a:p>
                  </a:txBody>
                  <a:tcPr marL="4763" marR="4763" marT="4763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748443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Investment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472143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Change in WCR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710444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CB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repayment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07041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Utilzations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261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160900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Equity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500  </a:t>
                      </a:r>
                    </a:p>
                  </a:txBody>
                  <a:tcPr marL="4763" marR="4763" marT="4763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208888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Convertible bonds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4763" marR="4763" marT="4763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671347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Cash flow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-157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1 038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904755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Resources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918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-157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1 038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443531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Cash</a:t>
                      </a: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657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-227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165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563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720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365450"/>
                  </a:ext>
                </a:extLst>
              </a:tr>
              <a:tr h="24955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Cumulated</a:t>
                      </a:r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cash</a:t>
                      </a: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657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430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595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1 158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1 877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1408"/>
                  </a:ext>
                </a:extLst>
              </a:tr>
            </a:tbl>
          </a:graphicData>
        </a:graphic>
      </p:graphicFrame>
      <p:graphicFrame>
        <p:nvGraphicFramePr>
          <p:cNvPr id="10" name="Graphique 1">
            <a:extLst>
              <a:ext uri="{FF2B5EF4-FFF2-40B4-BE49-F238E27FC236}">
                <a16:creationId xmlns:a16="http://schemas.microsoft.com/office/drawing/2014/main" id="{8D5B51C8-35C1-4B91-A129-FD4BA36FFC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8087281"/>
              </p:ext>
            </p:extLst>
          </p:nvPr>
        </p:nvGraphicFramePr>
        <p:xfrm>
          <a:off x="6297613" y="4125275"/>
          <a:ext cx="5651499" cy="2543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4461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Investment /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Funding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26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5BA10-C1A5-4516-A213-7F1011C3AC29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Investment /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Funding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A95114C-DC53-4A8C-A3A3-42F0C002CFAA}"/>
              </a:ext>
            </a:extLst>
          </p:cNvPr>
          <p:cNvCxnSpPr/>
          <p:nvPr/>
        </p:nvCxnSpPr>
        <p:spPr>
          <a:xfrm>
            <a:off x="239713" y="663575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D79C2E6-197E-4967-9A98-D6E25E045F9D}"/>
              </a:ext>
            </a:extLst>
          </p:cNvPr>
          <p:cNvSpPr/>
          <p:nvPr/>
        </p:nvSpPr>
        <p:spPr>
          <a:xfrm>
            <a:off x="228600" y="746125"/>
            <a:ext cx="5895975" cy="3143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Investment</a:t>
            </a:r>
          </a:p>
        </p:txBody>
      </p:sp>
      <p:cxnSp>
        <p:nvCxnSpPr>
          <p:cNvPr id="14" name="Straight Connector 17">
            <a:extLst>
              <a:ext uri="{FF2B5EF4-FFF2-40B4-BE49-F238E27FC236}">
                <a16:creationId xmlns:a16="http://schemas.microsoft.com/office/drawing/2014/main" id="{4F2139F7-D4A8-4E3F-B197-E8B812716002}"/>
              </a:ext>
            </a:extLst>
          </p:cNvPr>
          <p:cNvCxnSpPr>
            <a:cxnSpLocks/>
          </p:cNvCxnSpPr>
          <p:nvPr/>
        </p:nvCxnSpPr>
        <p:spPr>
          <a:xfrm>
            <a:off x="6224588" y="1119188"/>
            <a:ext cx="0" cy="55499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628F1BA-37D4-4895-B0E3-0CCB3136EDC1}"/>
              </a:ext>
            </a:extLst>
          </p:cNvPr>
          <p:cNvSpPr/>
          <p:nvPr/>
        </p:nvSpPr>
        <p:spPr>
          <a:xfrm>
            <a:off x="6297613" y="746125"/>
            <a:ext cx="5651500" cy="3143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Investment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Rationale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3D360BED-C2A7-4E3C-8BEE-BB8B572294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706403"/>
              </p:ext>
            </p:extLst>
          </p:nvPr>
        </p:nvGraphicFramePr>
        <p:xfrm>
          <a:off x="239713" y="1119185"/>
          <a:ext cx="5884861" cy="2029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1655">
                  <a:extLst>
                    <a:ext uri="{9D8B030D-6E8A-4147-A177-3AD203B41FA5}">
                      <a16:colId xmlns:a16="http://schemas.microsoft.com/office/drawing/2014/main" val="1993058743"/>
                    </a:ext>
                  </a:extLst>
                </a:gridCol>
                <a:gridCol w="730598">
                  <a:extLst>
                    <a:ext uri="{9D8B030D-6E8A-4147-A177-3AD203B41FA5}">
                      <a16:colId xmlns:a16="http://schemas.microsoft.com/office/drawing/2014/main" val="1894409935"/>
                    </a:ext>
                  </a:extLst>
                </a:gridCol>
                <a:gridCol w="730598">
                  <a:extLst>
                    <a:ext uri="{9D8B030D-6E8A-4147-A177-3AD203B41FA5}">
                      <a16:colId xmlns:a16="http://schemas.microsoft.com/office/drawing/2014/main" val="2593040539"/>
                    </a:ext>
                  </a:extLst>
                </a:gridCol>
                <a:gridCol w="730598">
                  <a:extLst>
                    <a:ext uri="{9D8B030D-6E8A-4147-A177-3AD203B41FA5}">
                      <a16:colId xmlns:a16="http://schemas.microsoft.com/office/drawing/2014/main" val="1053367061"/>
                    </a:ext>
                  </a:extLst>
                </a:gridCol>
                <a:gridCol w="757409">
                  <a:extLst>
                    <a:ext uri="{9D8B030D-6E8A-4147-A177-3AD203B41FA5}">
                      <a16:colId xmlns:a16="http://schemas.microsoft.com/office/drawing/2014/main" val="1629732751"/>
                    </a:ext>
                  </a:extLst>
                </a:gridCol>
                <a:gridCol w="744003">
                  <a:extLst>
                    <a:ext uri="{9D8B030D-6E8A-4147-A177-3AD203B41FA5}">
                      <a16:colId xmlns:a16="http://schemas.microsoft.com/office/drawing/2014/main" val="1647129742"/>
                    </a:ext>
                  </a:extLst>
                </a:gridCol>
              </a:tblGrid>
              <a:tr h="31066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 KTND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36148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Hardware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664041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Office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equipment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566111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Utility car (Leasing self-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financing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672531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Marketing &amp; missions 2018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94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269096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Closing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fees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39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655614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Working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capital (6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months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469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907433"/>
                  </a:ext>
                </a:extLst>
              </a:tr>
              <a:tr h="2455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investment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650    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074844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5684BD3-A6DD-4FF8-B7AC-26BD49E43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741098"/>
              </p:ext>
            </p:extLst>
          </p:nvPr>
        </p:nvGraphicFramePr>
        <p:xfrm>
          <a:off x="234155" y="3207515"/>
          <a:ext cx="5884863" cy="8002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7317">
                  <a:extLst>
                    <a:ext uri="{9D8B030D-6E8A-4147-A177-3AD203B41FA5}">
                      <a16:colId xmlns:a16="http://schemas.microsoft.com/office/drawing/2014/main" val="561576538"/>
                    </a:ext>
                  </a:extLst>
                </a:gridCol>
                <a:gridCol w="741509">
                  <a:extLst>
                    <a:ext uri="{9D8B030D-6E8A-4147-A177-3AD203B41FA5}">
                      <a16:colId xmlns:a16="http://schemas.microsoft.com/office/drawing/2014/main" val="305509608"/>
                    </a:ext>
                  </a:extLst>
                </a:gridCol>
                <a:gridCol w="741509">
                  <a:extLst>
                    <a:ext uri="{9D8B030D-6E8A-4147-A177-3AD203B41FA5}">
                      <a16:colId xmlns:a16="http://schemas.microsoft.com/office/drawing/2014/main" val="1328746474"/>
                    </a:ext>
                  </a:extLst>
                </a:gridCol>
                <a:gridCol w="741509">
                  <a:extLst>
                    <a:ext uri="{9D8B030D-6E8A-4147-A177-3AD203B41FA5}">
                      <a16:colId xmlns:a16="http://schemas.microsoft.com/office/drawing/2014/main" val="666470372"/>
                    </a:ext>
                  </a:extLst>
                </a:gridCol>
                <a:gridCol w="741509">
                  <a:extLst>
                    <a:ext uri="{9D8B030D-6E8A-4147-A177-3AD203B41FA5}">
                      <a16:colId xmlns:a16="http://schemas.microsoft.com/office/drawing/2014/main" val="2381128202"/>
                    </a:ext>
                  </a:extLst>
                </a:gridCol>
                <a:gridCol w="741510">
                  <a:extLst>
                    <a:ext uri="{9D8B030D-6E8A-4147-A177-3AD203B41FA5}">
                      <a16:colId xmlns:a16="http://schemas.microsoft.com/office/drawing/2014/main" val="290986110"/>
                    </a:ext>
                  </a:extLst>
                </a:gridCol>
              </a:tblGrid>
              <a:tr h="200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Fond VC (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Equity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500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689832"/>
                  </a:ext>
                </a:extLst>
              </a:tr>
              <a:tr h="200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Convertible bonds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550805"/>
                  </a:ext>
                </a:extLst>
              </a:tr>
              <a:tr h="200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Company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Cash flow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-157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713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1 038</a:t>
                      </a:r>
                    </a:p>
                  </a:txBody>
                  <a:tcPr marL="4763" marR="4763" marT="476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77480"/>
                  </a:ext>
                </a:extLst>
              </a:tr>
              <a:tr h="200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  <a:r>
                        <a:rPr lang="fr-FR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funding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600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-157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313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713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1 038</a:t>
                      </a:r>
                    </a:p>
                  </a:txBody>
                  <a:tcPr marL="4763" marR="4763" marT="4763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26424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A5B7B58-8770-430F-B669-C170185382C3}"/>
              </a:ext>
            </a:extLst>
          </p:cNvPr>
          <p:cNvSpPr/>
          <p:nvPr/>
        </p:nvSpPr>
        <p:spPr>
          <a:xfrm>
            <a:off x="6326188" y="1119188"/>
            <a:ext cx="5622925" cy="55499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Founder with a deep knowledge of the business and the market need.</a:t>
            </a:r>
          </a:p>
          <a:p>
            <a:pPr algn="just">
              <a:lnSpc>
                <a:spcPct val="150000"/>
              </a:lnSpc>
              <a:defRPr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High technological value and important IP component (ERP, Robotics, IOT…).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Exceptional quality of the products (very positive feedback from big clients : major Tunisian groups).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Significant competitive advantages (scope &amp; pricing) comparing to existing solutions.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 huge market with no significant competitors (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Ezzayra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can be the regional leader on 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agtech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solutions market).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First big deal on African market (which would facilitate the Sub-Saharan African deployment).</a:t>
            </a:r>
          </a:p>
          <a:p>
            <a:pPr algn="just">
              <a:lnSpc>
                <a:spcPct val="150000"/>
              </a:lnSpc>
              <a:defRPr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Premium pricing that generates exceptional gross &amp; net margins.</a:t>
            </a:r>
          </a:p>
        </p:txBody>
      </p:sp>
      <p:graphicFrame>
        <p:nvGraphicFramePr>
          <p:cNvPr id="15" name="Graphique 2">
            <a:extLst>
              <a:ext uri="{FF2B5EF4-FFF2-40B4-BE49-F238E27FC236}">
                <a16:creationId xmlns:a16="http://schemas.microsoft.com/office/drawing/2014/main" id="{A5DD2AB1-09D3-4081-9851-27696C09EB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736967"/>
              </p:ext>
            </p:extLst>
          </p:nvPr>
        </p:nvGraphicFramePr>
        <p:xfrm>
          <a:off x="228600" y="4066522"/>
          <a:ext cx="5890418" cy="260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819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39842" y="365126"/>
            <a:ext cx="10515600" cy="68418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Summary</a:t>
            </a:r>
            <a:endParaRPr lang="fr-FR" sz="32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699894"/>
              </p:ext>
            </p:extLst>
          </p:nvPr>
        </p:nvGraphicFramePr>
        <p:xfrm>
          <a:off x="398334" y="1401857"/>
          <a:ext cx="6983193" cy="478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174"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Project </a:t>
                      </a:r>
                      <a:r>
                        <a:rPr lang="fr-FR" sz="1600" kern="1200" dirty="0" err="1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overview</a:t>
                      </a:r>
                      <a:endParaRPr lang="fr-FR" sz="1600" kern="1200" dirty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2.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Target 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market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3.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Competition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4.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History</a:t>
                      </a:r>
                      <a:r>
                        <a:rPr lang="fr-FR" sz="160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&amp; </a:t>
                      </a:r>
                      <a:r>
                        <a:rPr lang="fr-FR" sz="1600" baseline="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achievements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8751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5.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Growth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plan 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overview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854395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6.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Marketing Plan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7.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Organization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8.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Turnover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10.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Personnel 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cost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11.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Operating 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costs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12.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P&amp;L 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statement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13.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Cash-flow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14.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Investment / </a:t>
                      </a:r>
                      <a:r>
                        <a:rPr lang="fr-FR" sz="1600" dirty="0" err="1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Funding</a:t>
                      </a:r>
                      <a:endParaRPr lang="fr-FR" sz="16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15.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Valuation &amp; deal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70031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239842" y="980155"/>
            <a:ext cx="1163236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5942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-1" y="3019425"/>
            <a:ext cx="8828955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Valuation &amp; Deal</a:t>
            </a:r>
          </a:p>
        </p:txBody>
      </p:sp>
    </p:spTree>
    <p:extLst>
      <p:ext uri="{BB962C8B-B14F-4D97-AF65-F5344CB8AC3E}">
        <p14:creationId xmlns:p14="http://schemas.microsoft.com/office/powerpoint/2010/main" val="977013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Valuation &amp; Deal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68174" y="746408"/>
            <a:ext cx="5933170" cy="4531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Valuation (DCF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adjusted</a:t>
            </a:r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 Beta)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57592" y="746409"/>
            <a:ext cx="5427806" cy="4531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Deal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331464" y="1282464"/>
            <a:ext cx="0" cy="538634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84202"/>
              </p:ext>
            </p:extLst>
          </p:nvPr>
        </p:nvGraphicFramePr>
        <p:xfrm>
          <a:off x="268172" y="1282465"/>
          <a:ext cx="5944127" cy="3158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1485">
                  <a:extLst>
                    <a:ext uri="{9D8B030D-6E8A-4147-A177-3AD203B41FA5}">
                      <a16:colId xmlns:a16="http://schemas.microsoft.com/office/drawing/2014/main" val="3617919208"/>
                    </a:ext>
                  </a:extLst>
                </a:gridCol>
                <a:gridCol w="811315">
                  <a:extLst>
                    <a:ext uri="{9D8B030D-6E8A-4147-A177-3AD203B41FA5}">
                      <a16:colId xmlns:a16="http://schemas.microsoft.com/office/drawing/2014/main" val="626142317"/>
                    </a:ext>
                  </a:extLst>
                </a:gridCol>
                <a:gridCol w="728529">
                  <a:extLst>
                    <a:ext uri="{9D8B030D-6E8A-4147-A177-3AD203B41FA5}">
                      <a16:colId xmlns:a16="http://schemas.microsoft.com/office/drawing/2014/main" val="491873776"/>
                    </a:ext>
                  </a:extLst>
                </a:gridCol>
                <a:gridCol w="728529">
                  <a:extLst>
                    <a:ext uri="{9D8B030D-6E8A-4147-A177-3AD203B41FA5}">
                      <a16:colId xmlns:a16="http://schemas.microsoft.com/office/drawing/2014/main" val="2923876913"/>
                    </a:ext>
                  </a:extLst>
                </a:gridCol>
                <a:gridCol w="728529">
                  <a:extLst>
                    <a:ext uri="{9D8B030D-6E8A-4147-A177-3AD203B41FA5}">
                      <a16:colId xmlns:a16="http://schemas.microsoft.com/office/drawing/2014/main" val="805510765"/>
                    </a:ext>
                  </a:extLst>
                </a:gridCol>
                <a:gridCol w="645740">
                  <a:extLst>
                    <a:ext uri="{9D8B030D-6E8A-4147-A177-3AD203B41FA5}">
                      <a16:colId xmlns:a16="http://schemas.microsoft.com/office/drawing/2014/main" val="3448649577"/>
                    </a:ext>
                  </a:extLst>
                </a:gridCol>
              </a:tblGrid>
              <a:tr h="22971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2027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2028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62" marR="4762" marT="4763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328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(+) EBIT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-212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940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1 446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609883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(+) </a:t>
                      </a:r>
                      <a:r>
                        <a:rPr lang="fr-FR" sz="1000" u="none" strike="noStrike" dirty="0" err="1">
                          <a:effectLst/>
                          <a:latin typeface="Century Gothic" panose="020B0502020202020204" pitchFamily="34" charset="0"/>
                        </a:rPr>
                        <a:t>Amortizations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430301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(-) </a:t>
                      </a:r>
                      <a:r>
                        <a:rPr lang="fr-FR" sz="1000" u="none" strike="noStrike" dirty="0" err="1">
                          <a:effectLst/>
                          <a:latin typeface="Century Gothic" panose="020B0502020202020204" pitchFamily="34" charset="0"/>
                        </a:rPr>
                        <a:t>Adjusted</a:t>
                      </a:r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000" u="none" strike="noStrike" dirty="0" err="1">
                          <a:effectLst/>
                          <a:latin typeface="Century Gothic" panose="020B0502020202020204" pitchFamily="34" charset="0"/>
                        </a:rPr>
                        <a:t>tax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65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88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235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3303343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(-) WCR variation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113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245237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(-) Investment                                                              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700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0817808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DCF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-552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-156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199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616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979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32148"/>
                  </a:ext>
                </a:extLst>
              </a:tr>
              <a:tr h="20686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WACC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17,52%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99380"/>
                  </a:ext>
                </a:extLst>
              </a:tr>
              <a:tr h="20686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g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509447"/>
                  </a:ext>
                </a:extLst>
              </a:tr>
              <a:tr h="3744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Terminal value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6 431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81155"/>
                  </a:ext>
                </a:extLst>
              </a:tr>
              <a:tr h="21720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Discounted</a:t>
                      </a:r>
                      <a:r>
                        <a:rPr lang="fr-FR" sz="1000" b="1" u="none" strike="noStrike" dirty="0">
                          <a:effectLst/>
                          <a:latin typeface="Century Gothic" panose="020B0502020202020204" pitchFamily="34" charset="0"/>
                        </a:rPr>
                        <a:t> FCF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-470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-113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323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3 305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314822"/>
                  </a:ext>
                </a:extLst>
              </a:tr>
              <a:tr h="20686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  <a:latin typeface="Century Gothic" panose="020B0502020202020204" pitchFamily="34" charset="0"/>
                        </a:rPr>
                        <a:t>Net </a:t>
                      </a:r>
                      <a:r>
                        <a:rPr lang="fr-FR" sz="1000" u="none" strike="noStrike" dirty="0" err="1">
                          <a:effectLst/>
                          <a:latin typeface="Century Gothic" panose="020B0502020202020204" pitchFamily="34" charset="0"/>
                        </a:rPr>
                        <a:t>Debts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352068"/>
                  </a:ext>
                </a:extLst>
              </a:tr>
              <a:tr h="20686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Liquidity</a:t>
                      </a:r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Discount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817002"/>
                  </a:ext>
                </a:extLst>
              </a:tr>
              <a:tr h="20686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Equity value (Pre-money)                                 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2 151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646202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248531" y="4539597"/>
            <a:ext cx="5972456" cy="212921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method used for the company valuation is the DCF corrected by the adjustment of the beta.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The adjustment of the beta is done according to the following parameters: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Stability of the organization (HR retention).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Value proposition / competitive positioning.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Business progress.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Market size.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Current profitability.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Scalability.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Exit opportunity.</a:t>
            </a:r>
            <a:endParaRPr lang="fr-FR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68546" y="1282464"/>
            <a:ext cx="5416852" cy="53863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Funding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need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: 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700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KTND.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Funding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scheme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: 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700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IntilaQ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for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Growth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Financial arrangement : 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capital increase in cash for an amount of 500 KTND &amp; issue of convertible bonds for an amount of 200 KTND. 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IntilaQ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For Growth will have 18,90% stake &amp; 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IntilaQ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For Excellence will have 24,33 stake (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IntilaQ</a:t>
            </a: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participation : 43.23%).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Convertible bonds compensation : 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2% of turnover.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Correction Plan :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Convertible bonds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converted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at exit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based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on a minimum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annual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IRR of 30%.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b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Incentive</a:t>
            </a:r>
            <a:r>
              <a:rPr lang="fr-FR" alt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Plan : 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If IRR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exceeds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30%, 50% of the convertible bonds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given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by the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investor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to the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founder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, Convertible bonds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than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converted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in a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way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to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keep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the capital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strucuture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unchanged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If IRR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exceeds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50%, the capital gain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exceeding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the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required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yield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will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split 50% - 50%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betwen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the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investor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and the </a:t>
            </a:r>
            <a:r>
              <a:rPr lang="fr-FR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founder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835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Project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overview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81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Project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overview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5856571" y="1307299"/>
            <a:ext cx="13698" cy="53730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39842" y="843160"/>
            <a:ext cx="5506050" cy="362268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Founder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9842" y="1307299"/>
            <a:ext cx="5506050" cy="53730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lnSpc>
                <a:spcPct val="150000"/>
              </a:lnSpc>
            </a:pPr>
            <a:r>
              <a:rPr lang="fr-FR" altLang="en-US" sz="1100" b="1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Amine Ben Farhat</a:t>
            </a:r>
            <a:endParaRPr lang="fr-FR" sz="11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lvl="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Background 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</a:t>
            </a:r>
          </a:p>
          <a:p>
            <a:pPr marL="441325" lvl="0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Computer science engineer graduated from ,,,,,.</a:t>
            </a:r>
          </a:p>
          <a:p>
            <a:pPr marL="173037" lvl="0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Highlights of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professional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experience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: (10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years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of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experience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)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u="sng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altLang="en-US" sz="1100" b="1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Co-</a:t>
            </a:r>
            <a:r>
              <a:rPr lang="fr-FR" altLang="en-US" sz="1100" b="1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founder</a:t>
            </a:r>
            <a:endParaRPr lang="fr-FR" sz="11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lvl="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Background </a:t>
            </a: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:</a:t>
            </a:r>
          </a:p>
          <a:p>
            <a:pPr marL="441325" lvl="0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Business </a:t>
            </a:r>
            <a:r>
              <a:rPr lang="en-US" altLang="en-US" sz="1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profil</a:t>
            </a: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3037" lvl="0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Highlights of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professional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experience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: (10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years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of </a:t>
            </a:r>
            <a:r>
              <a:rPr lang="fr-FR" altLang="en-US" sz="1100" u="sng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experience</a:t>
            </a: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) 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sz="1100" u="sng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27840" y="843160"/>
            <a:ext cx="6077661" cy="362268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Startup &amp;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product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27840" y="1307299"/>
            <a:ext cx="6077661" cy="53730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9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Atlas Robotics </a:t>
            </a:r>
            <a:r>
              <a:rPr lang="en-US" alt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is a TN firm created in 2024.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Traceability &amp; tracking.</a:t>
            </a: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Parcel mapping module.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ATLAS can perform autonomously all fieldwork tasks. Via the computer vision technology ATLAS can also detect plant diseases &amp; estimate crop.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We use camera's to locate weeds and find the best spot to hit them. A drill rotates multiple times and the weed is removed. 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In which crops does it work?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How many HA per day?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Our robot works with: </a:t>
            </a:r>
            <a:r>
              <a:rPr lang="en-US" sz="9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letuce</a:t>
            </a: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, red beet 4, </a:t>
            </a:r>
            <a:r>
              <a:rPr lang="en-US" sz="9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tomatos</a:t>
            </a: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,,,,.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What area around the plant does it weed?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​The robot focusses on the area from 5cm away from the crop to 1cm from the crop. Both in between and alongside the crops. Resulting in a decrease of manual labor with 75%.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What are the dimensions?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We work on ridges that are 70-90 cm apart.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How small are the weeds you can hit?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Just 2mm, a lot smaller than what we can pick with our hands.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Our current platform does 1 HA in 18 hours of operation.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Does it work at night or in the rain?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Yes, it works better at night because there is no other light coming in. It also works with light rain, because the platform is light, we can go on the field earlier.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Is it fully autonomous?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Century Gothic" panose="020B0502020202020204" pitchFamily="34" charset="0"/>
              </a:rPr>
              <a:t>At the moment not, we focus on making the weeding tool perfect, but we do see it going to full autonomy in the future.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692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>
                <a:solidFill>
                  <a:srgbClr val="C00000"/>
                </a:solidFill>
                <a:latin typeface="Century Gothic" panose="020B0502020202020204" pitchFamily="34" charset="0"/>
              </a:rPr>
              <a:t>Target </a:t>
            </a: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market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30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9842" y="255136"/>
            <a:ext cx="10515600" cy="406184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rgbClr val="C00000"/>
                </a:solidFill>
                <a:latin typeface="Century Gothic" panose="020B0502020202020204" pitchFamily="34" charset="0"/>
              </a:rPr>
              <a:t>Target </a:t>
            </a: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market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39842" y="663549"/>
            <a:ext cx="116323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10926" y="761675"/>
            <a:ext cx="11661283" cy="3622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Target segments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0926" y="1159278"/>
            <a:ext cx="11652785" cy="649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altLang="en-US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Target </a:t>
            </a:r>
            <a:r>
              <a:rPr lang="fr-FR" altLang="en-US" sz="11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Geographical</a:t>
            </a:r>
            <a:r>
              <a:rPr lang="fr-FR" altLang="en-US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area : </a:t>
            </a:r>
            <a:r>
              <a:rPr lang="fr-FR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MEA.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fr-FR" altLang="en-US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Target segments : </a:t>
            </a: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Important farms (Over 50 HA).</a:t>
            </a:r>
            <a:endParaRPr lang="fr-FR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032089" y="2293589"/>
            <a:ext cx="0" cy="437197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0926" y="2249345"/>
            <a:ext cx="5747424" cy="437197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According to FAO, the estimated worldwide number of farmlands is around 570 million.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Regional distribution of the 570 million farms in the world is as follows :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Asia &amp; The Pacific : 74% (China alone represents 35% and India 24%). 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Sub-Saharan Africa : 9%.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MENA : 3%. 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Europe and Central Asia : 7%.</a:t>
            </a:r>
            <a:endParaRPr lang="en-US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Latin America and the Caribbean : 4%.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Other high income countries : 3%.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Global distribution by farmland size is as follows :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Less than 1 HA : 72%.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1 – 2 HA : 12%.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2 – 5 HA : 10%.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5 – 10 HA : 3%.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10 – 20 HA : 1%.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Over 20 HA : 2%.</a:t>
            </a: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1325" lvl="1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altLang="en-US" sz="1100" b="1" u="sng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3037" algn="just">
              <a:lnSpc>
                <a:spcPct val="150000"/>
              </a:lnSpc>
            </a:pPr>
            <a:endParaRPr lang="fr-FR" altLang="en-US" sz="11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3037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3037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2429" y="1835816"/>
            <a:ext cx="5755920" cy="3622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Global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market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07791" y="2249345"/>
            <a:ext cx="5755920" cy="437197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The initial target market was Tunisia. The next deployment will be on MEA market (especially Sub-Saharan Africa) through </a:t>
            </a:r>
            <a:r>
              <a:rPr lang="en-US" altLang="en-US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Laico</a:t>
            </a: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 Group which own 7 farms in Sudan, Guinea Conakry, Guinea Bissau, Mali &amp; Ghana.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According to FAO, the number of farmlands on MEA market and the distribution by farmland size are as follows 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The company's confirmed projects pipeline is as follows:</a:t>
            </a:r>
            <a:endParaRPr lang="fr-FR" alt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alt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1325" indent="-2682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3037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lvl="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fr-FR" alt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07790" y="1835816"/>
            <a:ext cx="5755920" cy="3622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Target </a:t>
            </a:r>
            <a:r>
              <a:rPr lang="fr-FR" sz="1600" dirty="0" err="1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rPr>
              <a:t>market</a:t>
            </a:r>
            <a:endParaRPr lang="fr-FR" sz="1600" dirty="0">
              <a:solidFill>
                <a:schemeClr val="bg1">
                  <a:lumMod val="8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294354C-6360-4A80-9DE5-FADEE7AC6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133417"/>
              </p:ext>
            </p:extLst>
          </p:nvPr>
        </p:nvGraphicFramePr>
        <p:xfrm>
          <a:off x="6483872" y="3580106"/>
          <a:ext cx="5277966" cy="954654"/>
        </p:xfrm>
        <a:graphic>
          <a:graphicData uri="http://schemas.openxmlformats.org/drawingml/2006/table">
            <a:tbl>
              <a:tblPr>
                <a:tableStyleId>{74C1A8A3-306A-4EB7-A6B1-4F7E0EB9C5D6}</a:tableStyleId>
              </a:tblPr>
              <a:tblGrid>
                <a:gridCol w="2037587">
                  <a:extLst>
                    <a:ext uri="{9D8B030D-6E8A-4147-A177-3AD203B41FA5}">
                      <a16:colId xmlns:a16="http://schemas.microsoft.com/office/drawing/2014/main" val="3443338582"/>
                    </a:ext>
                  </a:extLst>
                </a:gridCol>
                <a:gridCol w="1360159">
                  <a:extLst>
                    <a:ext uri="{9D8B030D-6E8A-4147-A177-3AD203B41FA5}">
                      <a16:colId xmlns:a16="http://schemas.microsoft.com/office/drawing/2014/main" val="2594398367"/>
                    </a:ext>
                  </a:extLst>
                </a:gridCol>
                <a:gridCol w="910107">
                  <a:extLst>
                    <a:ext uri="{9D8B030D-6E8A-4147-A177-3AD203B41FA5}">
                      <a16:colId xmlns:a16="http://schemas.microsoft.com/office/drawing/2014/main" val="4031847202"/>
                    </a:ext>
                  </a:extLst>
                </a:gridCol>
                <a:gridCol w="970113">
                  <a:extLst>
                    <a:ext uri="{9D8B030D-6E8A-4147-A177-3AD203B41FA5}">
                      <a16:colId xmlns:a16="http://schemas.microsoft.com/office/drawing/2014/main" val="987771920"/>
                    </a:ext>
                  </a:extLst>
                </a:gridCol>
              </a:tblGrid>
              <a:tr h="3479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Market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number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of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farms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en-US" sz="1100" b="1" dirty="0">
                          <a:latin typeface="Century Gothic" panose="020B0502020202020204" pitchFamily="34" charset="0"/>
                        </a:rPr>
                        <a:t>&lt;50 HA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en-US" sz="1100" b="1" dirty="0">
                          <a:latin typeface="Century Gothic" panose="020B0502020202020204" pitchFamily="34" charset="0"/>
                        </a:rPr>
                        <a:t>&gt;50 HA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35700467"/>
                  </a:ext>
                </a:extLst>
              </a:tr>
              <a:tr h="24954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MENA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17.1 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99%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0604257"/>
                  </a:ext>
                </a:extLst>
              </a:tr>
              <a:tr h="17858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Sub-saharan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Africa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51.3 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99.5%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0.5%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331599"/>
                  </a:ext>
                </a:extLst>
              </a:tr>
              <a:tr h="17858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Target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Market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(in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number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of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farms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427.5 K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47451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294354C-6360-4A80-9DE5-FADEE7AC6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606687"/>
              </p:ext>
            </p:extLst>
          </p:nvPr>
        </p:nvGraphicFramePr>
        <p:xfrm>
          <a:off x="6483871" y="4829751"/>
          <a:ext cx="5277967" cy="1490400"/>
        </p:xfrm>
        <a:graphic>
          <a:graphicData uri="http://schemas.openxmlformats.org/drawingml/2006/table">
            <a:tbl>
              <a:tblPr>
                <a:tableStyleId>{74C1A8A3-306A-4EB7-A6B1-4F7E0EB9C5D6}</a:tableStyleId>
              </a:tblPr>
              <a:tblGrid>
                <a:gridCol w="1080894">
                  <a:extLst>
                    <a:ext uri="{9D8B030D-6E8A-4147-A177-3AD203B41FA5}">
                      <a16:colId xmlns:a16="http://schemas.microsoft.com/office/drawing/2014/main" val="3443338582"/>
                    </a:ext>
                  </a:extLst>
                </a:gridCol>
                <a:gridCol w="1150088">
                  <a:extLst>
                    <a:ext uri="{9D8B030D-6E8A-4147-A177-3AD203B41FA5}">
                      <a16:colId xmlns:a16="http://schemas.microsoft.com/office/drawing/2014/main" val="2112044643"/>
                    </a:ext>
                  </a:extLst>
                </a:gridCol>
                <a:gridCol w="881236">
                  <a:extLst>
                    <a:ext uri="{9D8B030D-6E8A-4147-A177-3AD203B41FA5}">
                      <a16:colId xmlns:a16="http://schemas.microsoft.com/office/drawing/2014/main" val="2594398367"/>
                    </a:ext>
                  </a:extLst>
                </a:gridCol>
                <a:gridCol w="851364">
                  <a:extLst>
                    <a:ext uri="{9D8B030D-6E8A-4147-A177-3AD203B41FA5}">
                      <a16:colId xmlns:a16="http://schemas.microsoft.com/office/drawing/2014/main" val="4031847202"/>
                    </a:ext>
                  </a:extLst>
                </a:gridCol>
                <a:gridCol w="1314385">
                  <a:extLst>
                    <a:ext uri="{9D8B030D-6E8A-4147-A177-3AD203B41FA5}">
                      <a16:colId xmlns:a16="http://schemas.microsoft.com/office/drawing/2014/main" val="987771920"/>
                    </a:ext>
                  </a:extLst>
                </a:gridCol>
              </a:tblGrid>
              <a:tr h="3479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Client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Product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Number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of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farms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en-US" sz="1100" b="1" dirty="0">
                          <a:latin typeface="Century Gothic" panose="020B0502020202020204" pitchFamily="34" charset="0"/>
                        </a:rPr>
                        <a:t>Number of HA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en-US" sz="1100" b="1" dirty="0">
                          <a:latin typeface="Century Gothic" panose="020B0502020202020204" pitchFamily="34" charset="0"/>
                        </a:rPr>
                        <a:t>Estimated revenue</a:t>
                      </a:r>
                      <a:r>
                        <a:rPr lang="en-US" altLang="en-US" sz="1100" b="1" baseline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altLang="en-US" sz="1100" b="1" baseline="0" dirty="0">
                          <a:latin typeface="Century Gothic" panose="020B0502020202020204" pitchFamily="34" charset="0"/>
                        </a:rPr>
                        <a:t>(in KTND)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35700467"/>
                  </a:ext>
                </a:extLst>
              </a:tr>
              <a:tr h="24954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Bayahi</a:t>
                      </a:r>
                      <a:r>
                        <a:rPr lang="fr-FR" sz="1100" b="1" u="none" strike="noStrike" baseline="0" dirty="0">
                          <a:effectLst/>
                          <a:latin typeface="Century Gothic" panose="020B0502020202020204" pitchFamily="34" charset="0"/>
                        </a:rPr>
                        <a:t> Group</a:t>
                      </a:r>
                      <a:endParaRPr lang="fr-FR" sz="1100" b="1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ATLAS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1 000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0604257"/>
                  </a:ext>
                </a:extLst>
              </a:tr>
              <a:tr h="17858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CHO Group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ATLAS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4 000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100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331599"/>
                  </a:ext>
                </a:extLst>
              </a:tr>
              <a:tr h="17858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3S Group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ATLAS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600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7176739"/>
                  </a:ext>
                </a:extLst>
              </a:tr>
              <a:tr h="17858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SDA </a:t>
                      </a:r>
                      <a:r>
                        <a:rPr lang="fr-FR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Zitouna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ATLAS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8299846"/>
                  </a:ext>
                </a:extLst>
              </a:tr>
              <a:tr h="17858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Laico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Group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2 firsts </a:t>
                      </a:r>
                      <a:r>
                        <a:rPr lang="fr-FR" sz="1100" u="none" strike="noStrike" dirty="0" err="1">
                          <a:effectLst/>
                          <a:latin typeface="Century Gothic" panose="020B0502020202020204" pitchFamily="34" charset="0"/>
                        </a:rPr>
                        <a:t>farms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103 000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  <a:latin typeface="Century Gothic" panose="020B0502020202020204" pitchFamily="34" charset="0"/>
                        </a:rPr>
                        <a:t>408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0640888"/>
                  </a:ext>
                </a:extLst>
              </a:tr>
              <a:tr h="178582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Confirmed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100" b="1" u="none" strike="noStrike" dirty="0" err="1">
                          <a:effectLst/>
                          <a:latin typeface="Century Gothic" panose="020B0502020202020204" pitchFamily="34" charset="0"/>
                        </a:rPr>
                        <a:t>projects</a:t>
                      </a:r>
                      <a:r>
                        <a:rPr lang="fr-FR" sz="1100" b="1" u="none" strike="noStrike" dirty="0">
                          <a:effectLst/>
                          <a:latin typeface="Century Gothic" panose="020B0502020202020204" pitchFamily="34" charset="0"/>
                        </a:rPr>
                        <a:t> value (2018)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</a:rPr>
                        <a:t>627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56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969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F0EE5F-F5E8-424A-9802-6A4E118A34BE}"/>
              </a:ext>
            </a:extLst>
          </p:cNvPr>
          <p:cNvSpPr/>
          <p:nvPr/>
        </p:nvSpPr>
        <p:spPr>
          <a:xfrm>
            <a:off x="0" y="3019425"/>
            <a:ext cx="8491538" cy="99853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Competition</a:t>
            </a:r>
            <a:endParaRPr lang="fr-FR" sz="4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59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D5F51-2108-4AF1-BF12-1DE97D6BAC53}"/>
              </a:ext>
            </a:extLst>
          </p:cNvPr>
          <p:cNvSpPr txBox="1">
            <a:spLocks/>
          </p:cNvSpPr>
          <p:nvPr/>
        </p:nvSpPr>
        <p:spPr>
          <a:xfrm>
            <a:off x="239713" y="255588"/>
            <a:ext cx="10515600" cy="406400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Competition</a:t>
            </a:r>
            <a:endParaRPr lang="fr-FR" sz="24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5DAC8E-9DC7-484E-98ED-167C589919CC}"/>
              </a:ext>
            </a:extLst>
          </p:cNvPr>
          <p:cNvCxnSpPr/>
          <p:nvPr/>
        </p:nvCxnSpPr>
        <p:spPr>
          <a:xfrm>
            <a:off x="239713" y="663575"/>
            <a:ext cx="1163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6F6683F-730B-4E99-9A8F-4BC299C43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623766"/>
              </p:ext>
            </p:extLst>
          </p:nvPr>
        </p:nvGraphicFramePr>
        <p:xfrm>
          <a:off x="247087" y="823744"/>
          <a:ext cx="11625364" cy="450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500">
                  <a:extLst>
                    <a:ext uri="{9D8B030D-6E8A-4147-A177-3AD203B41FA5}">
                      <a16:colId xmlns:a16="http://schemas.microsoft.com/office/drawing/2014/main" val="1296303027"/>
                    </a:ext>
                  </a:extLst>
                </a:gridCol>
                <a:gridCol w="1368093">
                  <a:extLst>
                    <a:ext uri="{9D8B030D-6E8A-4147-A177-3AD203B41FA5}">
                      <a16:colId xmlns:a16="http://schemas.microsoft.com/office/drawing/2014/main" val="2657471668"/>
                    </a:ext>
                  </a:extLst>
                </a:gridCol>
                <a:gridCol w="733552">
                  <a:extLst>
                    <a:ext uri="{9D8B030D-6E8A-4147-A177-3AD203B41FA5}">
                      <a16:colId xmlns:a16="http://schemas.microsoft.com/office/drawing/2014/main" val="1636658617"/>
                    </a:ext>
                  </a:extLst>
                </a:gridCol>
                <a:gridCol w="1047136">
                  <a:extLst>
                    <a:ext uri="{9D8B030D-6E8A-4147-A177-3AD203B41FA5}">
                      <a16:colId xmlns:a16="http://schemas.microsoft.com/office/drawing/2014/main" val="106978878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11284613"/>
                    </a:ext>
                  </a:extLst>
                </a:gridCol>
                <a:gridCol w="712250">
                  <a:extLst>
                    <a:ext uri="{9D8B030D-6E8A-4147-A177-3AD203B41FA5}">
                      <a16:colId xmlns:a16="http://schemas.microsoft.com/office/drawing/2014/main" val="1242423657"/>
                    </a:ext>
                  </a:extLst>
                </a:gridCol>
                <a:gridCol w="755214">
                  <a:extLst>
                    <a:ext uri="{9D8B030D-6E8A-4147-A177-3AD203B41FA5}">
                      <a16:colId xmlns:a16="http://schemas.microsoft.com/office/drawing/2014/main" val="2485415572"/>
                    </a:ext>
                  </a:extLst>
                </a:gridCol>
                <a:gridCol w="898975">
                  <a:extLst>
                    <a:ext uri="{9D8B030D-6E8A-4147-A177-3AD203B41FA5}">
                      <a16:colId xmlns:a16="http://schemas.microsoft.com/office/drawing/2014/main" val="3832182225"/>
                    </a:ext>
                  </a:extLst>
                </a:gridCol>
                <a:gridCol w="752844">
                  <a:extLst>
                    <a:ext uri="{9D8B030D-6E8A-4147-A177-3AD203B41FA5}">
                      <a16:colId xmlns:a16="http://schemas.microsoft.com/office/drawing/2014/main" val="3727088176"/>
                    </a:ext>
                  </a:extLst>
                </a:gridCol>
                <a:gridCol w="774291">
                  <a:extLst>
                    <a:ext uri="{9D8B030D-6E8A-4147-A177-3AD203B41FA5}">
                      <a16:colId xmlns:a16="http://schemas.microsoft.com/office/drawing/2014/main" val="1724765946"/>
                    </a:ext>
                  </a:extLst>
                </a:gridCol>
                <a:gridCol w="818535">
                  <a:extLst>
                    <a:ext uri="{9D8B030D-6E8A-4147-A177-3AD203B41FA5}">
                      <a16:colId xmlns:a16="http://schemas.microsoft.com/office/drawing/2014/main" val="3745618983"/>
                    </a:ext>
                  </a:extLst>
                </a:gridCol>
                <a:gridCol w="766916">
                  <a:extLst>
                    <a:ext uri="{9D8B030D-6E8A-4147-A177-3AD203B41FA5}">
                      <a16:colId xmlns:a16="http://schemas.microsoft.com/office/drawing/2014/main" val="351493965"/>
                    </a:ext>
                  </a:extLst>
                </a:gridCol>
                <a:gridCol w="840658">
                  <a:extLst>
                    <a:ext uri="{9D8B030D-6E8A-4147-A177-3AD203B41FA5}">
                      <a16:colId xmlns:a16="http://schemas.microsoft.com/office/drawing/2014/main" val="186679448"/>
                    </a:ext>
                  </a:extLst>
                </a:gridCol>
              </a:tblGrid>
              <a:tr h="54660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Scope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Features</a:t>
                      </a:r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Atlas </a:t>
                      </a:r>
                      <a:r>
                        <a:rPr lang="fr-FR" sz="1000" b="1" kern="12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Robotics</a:t>
                      </a:r>
                      <a:endParaRPr lang="fr-FR" sz="1000" b="1" kern="12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Naio</a:t>
                      </a:r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Fresh</a:t>
                      </a:r>
                      <a:r>
                        <a:rPr lang="fr-FR" sz="10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Fruit </a:t>
                      </a:r>
                      <a:r>
                        <a:rPr lang="fr-FR" sz="10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Robotics</a:t>
                      </a:r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Trabotyx</a:t>
                      </a:r>
                      <a:endParaRPr lang="fr-FR" sz="1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852602"/>
                  </a:ext>
                </a:extLst>
              </a:tr>
              <a:tr h="320364">
                <a:tc rowSpan="11">
                  <a:txBody>
                    <a:bodyPr/>
                    <a:lstStyle/>
                    <a:p>
                      <a:pPr algn="l"/>
                      <a:r>
                        <a:rPr lang="fr-FR" sz="1000" b="1" dirty="0" err="1">
                          <a:latin typeface="Century Gothic" panose="020B0502020202020204" pitchFamily="34" charset="0"/>
                        </a:rPr>
                        <a:t>Farm</a:t>
                      </a:r>
                      <a:r>
                        <a:rPr lang="fr-FR" sz="1000" b="1" baseline="0" dirty="0">
                          <a:latin typeface="Century Gothic" panose="020B0502020202020204" pitchFamily="34" charset="0"/>
                        </a:rPr>
                        <a:t> management</a:t>
                      </a:r>
                      <a:endParaRPr lang="fr-FR" sz="1000" b="1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 err="1">
                          <a:latin typeface="Century Gothic" panose="020B0502020202020204" pitchFamily="34" charset="0"/>
                        </a:rPr>
                        <a:t>Task</a:t>
                      </a:r>
                      <a:r>
                        <a:rPr lang="fr-FR" sz="1000" b="1" baseline="0" dirty="0">
                          <a:latin typeface="Century Gothic" panose="020B0502020202020204" pitchFamily="34" charset="0"/>
                        </a:rPr>
                        <a:t> planification </a:t>
                      </a:r>
                      <a:endParaRPr lang="fr-FR" sz="1000" b="1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467932"/>
                  </a:ext>
                </a:extLst>
              </a:tr>
              <a:tr h="394769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baseline="0" dirty="0" err="1">
                          <a:latin typeface="Century Gothic" panose="020B0502020202020204" pitchFamily="34" charset="0"/>
                        </a:rPr>
                        <a:t>weeding</a:t>
                      </a:r>
                      <a:endParaRPr lang="fr-FR" sz="1000" b="1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841865"/>
                  </a:ext>
                </a:extLst>
              </a:tr>
              <a:tr h="320364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Self </a:t>
                      </a:r>
                      <a:r>
                        <a:rPr lang="fr-FR" sz="1000" b="1" dirty="0" err="1">
                          <a:latin typeface="Century Gothic" panose="020B0502020202020204" pitchFamily="34" charset="0"/>
                        </a:rPr>
                        <a:t>driving</a:t>
                      </a:r>
                      <a:endParaRPr lang="fr-FR" sz="1000" b="1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635602"/>
                  </a:ext>
                </a:extLst>
              </a:tr>
              <a:tr h="394769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Solar panel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544317"/>
                  </a:ext>
                </a:extLst>
              </a:tr>
              <a:tr h="394769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IA module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19744"/>
                  </a:ext>
                </a:extLst>
              </a:tr>
              <a:tr h="394769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 err="1">
                          <a:latin typeface="Century Gothic" panose="020B0502020202020204" pitchFamily="34" charset="0"/>
                        </a:rPr>
                        <a:t>Treatmenst</a:t>
                      </a:r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814390"/>
                  </a:ext>
                </a:extLst>
              </a:tr>
              <a:tr h="394769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Labor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115813"/>
                  </a:ext>
                </a:extLst>
              </a:tr>
              <a:tr h="320364">
                <a:tc vMerge="1">
                  <a:txBody>
                    <a:bodyPr/>
                    <a:lstStyle/>
                    <a:p>
                      <a:pPr algn="l"/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Power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10499"/>
                  </a:ext>
                </a:extLst>
              </a:tr>
              <a:tr h="32036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Rain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884344"/>
                  </a:ext>
                </a:extLst>
              </a:tr>
              <a:tr h="3847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Night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468215"/>
                  </a:ext>
                </a:extLst>
              </a:tr>
              <a:tr h="32036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latin typeface="Century Gothic" panose="020B0502020202020204" pitchFamily="34" charset="0"/>
                        </a:rPr>
                        <a:t>Harvest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>
                        <a:latin typeface="Century Gothic" panose="020B0502020202020204" pitchFamily="34" charset="0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42" marR="91442"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170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53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49710</TotalTime>
  <Words>3498</Words>
  <Application>Microsoft Office PowerPoint</Application>
  <PresentationFormat>Grand écran</PresentationFormat>
  <Paragraphs>1417</Paragraphs>
  <Slides>31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Century Gothic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Rabaoui Faten</dc:creator>
  <cp:lastModifiedBy>Yasser Bououd</cp:lastModifiedBy>
  <cp:revision>1632</cp:revision>
  <dcterms:created xsi:type="dcterms:W3CDTF">2015-03-27T16:55:57Z</dcterms:created>
  <dcterms:modified xsi:type="dcterms:W3CDTF">2024-03-28T10:18:49Z</dcterms:modified>
</cp:coreProperties>
</file>